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2" r:id="rId16"/>
    <p:sldId id="273" r:id="rId17"/>
  </p:sldIdLst>
  <p:sldSz cx="10693400" cy="15113000"/>
  <p:notesSz cx="6858000" cy="9144000"/>
  <p:embeddedFontLst>
    <p:embeddedFont>
      <p:font typeface="Archivo Black" panose="020B0604020202020204" charset="0"/>
      <p:regular r:id="rId18"/>
    </p:embeddedFont>
    <p:embeddedFont>
      <p:font typeface="Canva Sans Bold" panose="020B0604020202020204" charset="0"/>
      <p:regular r:id="rId19"/>
    </p:embeddedFont>
    <p:embeddedFont>
      <p:font typeface="Intro Rust" panose="020B0604020202020204" charset="0"/>
      <p:regular r:id="rId20"/>
    </p:embeddedFont>
    <p:embeddedFont>
      <p:font typeface="League Spartan" panose="020B0604020202020204" charset="0"/>
      <p:regular r:id="rId21"/>
    </p:embeddedFont>
    <p:embeddedFont>
      <p:font typeface="Montserrat Classic" panose="020B0604020202020204" charset="0"/>
      <p:regular r:id="rId22"/>
    </p:embeddedFont>
    <p:embeddedFont>
      <p:font typeface="Montserrat Classic Bold" panose="020B0604020202020204" charset="0"/>
      <p:regular r:id="rId23"/>
    </p:embeddedFont>
    <p:embeddedFont>
      <p:font typeface="Muli Black" panose="020B0604020202020204" charset="0"/>
      <p:regular r:id="rId24"/>
    </p:embeddedFont>
    <p:embeddedFont>
      <p:font typeface="Muli Regular" panose="020B0604020202020204" charset="0"/>
      <p:regular r:id="rId25"/>
    </p:embeddedFont>
    <p:embeddedFont>
      <p:font typeface="Muli Regular Bold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4" d="100"/>
          <a:sy n="34" d="100"/>
        </p:scale>
        <p:origin x="2218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svg"/><Relationship Id="rId3" Type="http://schemas.openxmlformats.org/officeDocument/2006/relationships/image" Target="../media/image15.png"/><Relationship Id="rId7" Type="http://schemas.openxmlformats.org/officeDocument/2006/relationships/image" Target="../media/image35.svg"/><Relationship Id="rId12" Type="http://schemas.openxmlformats.org/officeDocument/2006/relationships/image" Target="../media/image40.svg"/><Relationship Id="rId17" Type="http://schemas.openxmlformats.org/officeDocument/2006/relationships/image" Target="../media/image45.png"/><Relationship Id="rId2" Type="http://schemas.openxmlformats.org/officeDocument/2006/relationships/image" Target="../media/image31.png"/><Relationship Id="rId16" Type="http://schemas.openxmlformats.org/officeDocument/2006/relationships/image" Target="../media/image4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svg"/><Relationship Id="rId15" Type="http://schemas.openxmlformats.org/officeDocument/2006/relationships/image" Target="../media/image43.png"/><Relationship Id="rId10" Type="http://schemas.openxmlformats.org/officeDocument/2006/relationships/image" Target="../media/image38.sv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11" Type="http://schemas.openxmlformats.org/officeDocument/2006/relationships/image" Target="../media/image58.png"/><Relationship Id="rId5" Type="http://schemas.openxmlformats.org/officeDocument/2006/relationships/image" Target="../media/image52.jpe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hyperlink" Target="mailto:clareangelagonzales14@gmail.com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svg"/><Relationship Id="rId11" Type="http://schemas.openxmlformats.org/officeDocument/2006/relationships/hyperlink" Target="mailto:katucay@nvsu.edu.ph" TargetMode="External"/><Relationship Id="rId5" Type="http://schemas.openxmlformats.org/officeDocument/2006/relationships/image" Target="../media/image63.png"/><Relationship Id="rId10" Type="http://schemas.openxmlformats.org/officeDocument/2006/relationships/hyperlink" Target="mailto:lyndonalarcon64@gmail.com" TargetMode="External"/><Relationship Id="rId4" Type="http://schemas.openxmlformats.org/officeDocument/2006/relationships/image" Target="../media/image62.svg"/><Relationship Id="rId9" Type="http://schemas.openxmlformats.org/officeDocument/2006/relationships/hyperlink" Target="mailto:Lutgardo.mendoza@gmail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3" Type="http://schemas.openxmlformats.org/officeDocument/2006/relationships/image" Target="../media/image10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2" Type="http://schemas.openxmlformats.org/officeDocument/2006/relationships/image" Target="../media/image9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Relationship Id="rId1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99083">
            <a:off x="5160091" y="6079066"/>
            <a:ext cx="6462475" cy="5549650"/>
          </a:xfrm>
          <a:custGeom>
            <a:avLst/>
            <a:gdLst/>
            <a:ahLst/>
            <a:cxnLst/>
            <a:rect l="l" t="t" r="r" b="b"/>
            <a:pathLst>
              <a:path w="6462475" h="5549650">
                <a:moveTo>
                  <a:pt x="0" y="0"/>
                </a:moveTo>
                <a:lnTo>
                  <a:pt x="6462474" y="0"/>
                </a:lnTo>
                <a:lnTo>
                  <a:pt x="6462474" y="5549650"/>
                </a:lnTo>
                <a:lnTo>
                  <a:pt x="0" y="55496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368338">
            <a:off x="309361" y="9707173"/>
            <a:ext cx="5490884" cy="5394793"/>
          </a:xfrm>
          <a:custGeom>
            <a:avLst/>
            <a:gdLst/>
            <a:ahLst/>
            <a:cxnLst/>
            <a:rect l="l" t="t" r="r" b="b"/>
            <a:pathLst>
              <a:path w="5490884" h="5394793">
                <a:moveTo>
                  <a:pt x="0" y="0"/>
                </a:moveTo>
                <a:lnTo>
                  <a:pt x="5490884" y="0"/>
                </a:lnTo>
                <a:lnTo>
                  <a:pt x="5490884" y="5394793"/>
                </a:lnTo>
                <a:lnTo>
                  <a:pt x="0" y="53947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51691">
            <a:off x="-96668" y="4105581"/>
            <a:ext cx="5209879" cy="4825650"/>
          </a:xfrm>
          <a:custGeom>
            <a:avLst/>
            <a:gdLst/>
            <a:ahLst/>
            <a:cxnLst/>
            <a:rect l="l" t="t" r="r" b="b"/>
            <a:pathLst>
              <a:path w="5209879" h="4825650">
                <a:moveTo>
                  <a:pt x="0" y="0"/>
                </a:moveTo>
                <a:lnTo>
                  <a:pt x="5209879" y="0"/>
                </a:lnTo>
                <a:lnTo>
                  <a:pt x="5209879" y="4825650"/>
                </a:lnTo>
                <a:lnTo>
                  <a:pt x="0" y="482565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562168">
            <a:off x="5184620" y="-3322"/>
            <a:ext cx="5288324" cy="5248661"/>
          </a:xfrm>
          <a:custGeom>
            <a:avLst/>
            <a:gdLst/>
            <a:ahLst/>
            <a:cxnLst/>
            <a:rect l="l" t="t" r="r" b="b"/>
            <a:pathLst>
              <a:path w="5288324" h="5248661">
                <a:moveTo>
                  <a:pt x="0" y="0"/>
                </a:moveTo>
                <a:lnTo>
                  <a:pt x="5288324" y="0"/>
                </a:lnTo>
                <a:lnTo>
                  <a:pt x="5288324" y="5248662"/>
                </a:lnTo>
                <a:lnTo>
                  <a:pt x="0" y="524866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0" y="0"/>
            <a:ext cx="10692000" cy="15120000"/>
            <a:chOff x="0" y="0"/>
            <a:chExt cx="2709333" cy="38313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709333" cy="3831380"/>
            </a:xfrm>
            <a:custGeom>
              <a:avLst/>
              <a:gdLst/>
              <a:ahLst/>
              <a:cxnLst/>
              <a:rect l="l" t="t" r="r" b="b"/>
              <a:pathLst>
                <a:path w="2709333" h="3831380">
                  <a:moveTo>
                    <a:pt x="0" y="0"/>
                  </a:moveTo>
                  <a:lnTo>
                    <a:pt x="2709333" y="0"/>
                  </a:lnTo>
                  <a:lnTo>
                    <a:pt x="2709333" y="3831380"/>
                  </a:lnTo>
                  <a:lnTo>
                    <a:pt x="0" y="3831380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2709333" cy="38790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888908" y="-1036839"/>
            <a:ext cx="5165683" cy="516568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66396" y="87561"/>
                  </a:lnTo>
                  <a:lnTo>
                    <a:pt x="553838" y="27679"/>
                  </a:lnTo>
                  <a:lnTo>
                    <a:pt x="578287" y="131093"/>
                  </a:lnTo>
                  <a:lnTo>
                    <a:pt x="681363" y="106978"/>
                  </a:lnTo>
                  <a:lnTo>
                    <a:pt x="666963" y="212279"/>
                  </a:lnTo>
                  <a:lnTo>
                    <a:pt x="771752" y="227186"/>
                  </a:lnTo>
                  <a:lnTo>
                    <a:pt x="720448" y="320152"/>
                  </a:lnTo>
                  <a:lnTo>
                    <a:pt x="812800" y="372069"/>
                  </a:lnTo>
                  <a:lnTo>
                    <a:pt x="731520" y="440145"/>
                  </a:lnTo>
                  <a:lnTo>
                    <a:pt x="798961" y="522061"/>
                  </a:lnTo>
                  <a:lnTo>
                    <a:pt x="698682" y="556053"/>
                  </a:lnTo>
                  <a:lnTo>
                    <a:pt x="732104" y="656904"/>
                  </a:lnTo>
                  <a:lnTo>
                    <a:pt x="626370" y="652219"/>
                  </a:lnTo>
                  <a:lnTo>
                    <a:pt x="621259" y="758384"/>
                  </a:lnTo>
                  <a:lnTo>
                    <a:pt x="524350" y="715658"/>
                  </a:lnTo>
                  <a:lnTo>
                    <a:pt x="481396" y="812800"/>
                  </a:lnTo>
                  <a:lnTo>
                    <a:pt x="406400" y="737801"/>
                  </a:lnTo>
                  <a:lnTo>
                    <a:pt x="331404" y="812800"/>
                  </a:lnTo>
                  <a:lnTo>
                    <a:pt x="288450" y="715658"/>
                  </a:lnTo>
                  <a:lnTo>
                    <a:pt x="191541" y="758384"/>
                  </a:lnTo>
                  <a:lnTo>
                    <a:pt x="186430" y="652219"/>
                  </a:lnTo>
                  <a:lnTo>
                    <a:pt x="80696" y="656904"/>
                  </a:lnTo>
                  <a:lnTo>
                    <a:pt x="114118" y="556053"/>
                  </a:lnTo>
                  <a:lnTo>
                    <a:pt x="13839" y="522061"/>
                  </a:lnTo>
                  <a:lnTo>
                    <a:pt x="81280" y="440145"/>
                  </a:lnTo>
                  <a:lnTo>
                    <a:pt x="0" y="372069"/>
                  </a:lnTo>
                  <a:lnTo>
                    <a:pt x="92352" y="320152"/>
                  </a:lnTo>
                  <a:lnTo>
                    <a:pt x="41047" y="227186"/>
                  </a:lnTo>
                  <a:lnTo>
                    <a:pt x="145837" y="212279"/>
                  </a:lnTo>
                  <a:lnTo>
                    <a:pt x="131437" y="106978"/>
                  </a:lnTo>
                  <a:lnTo>
                    <a:pt x="234513" y="131093"/>
                  </a:lnTo>
                  <a:lnTo>
                    <a:pt x="258962" y="27679"/>
                  </a:lnTo>
                  <a:lnTo>
                    <a:pt x="346404" y="8756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4000098" y="11831494"/>
            <a:ext cx="5201172" cy="2846459"/>
          </a:xfrm>
          <a:custGeom>
            <a:avLst/>
            <a:gdLst/>
            <a:ahLst/>
            <a:cxnLst/>
            <a:rect l="l" t="t" r="r" b="b"/>
            <a:pathLst>
              <a:path w="5201172" h="2846459">
                <a:moveTo>
                  <a:pt x="0" y="0"/>
                </a:moveTo>
                <a:lnTo>
                  <a:pt x="5201172" y="0"/>
                </a:lnTo>
                <a:lnTo>
                  <a:pt x="5201172" y="2846459"/>
                </a:lnTo>
                <a:lnTo>
                  <a:pt x="0" y="28464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5598420" y="10789971"/>
            <a:ext cx="5585815" cy="5585815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45826" y="33348"/>
                  </a:lnTo>
                  <a:lnTo>
                    <a:pt x="491360" y="8881"/>
                  </a:lnTo>
                  <a:lnTo>
                    <a:pt x="522953" y="49652"/>
                  </a:lnTo>
                  <a:lnTo>
                    <a:pt x="572609" y="35135"/>
                  </a:lnTo>
                  <a:lnTo>
                    <a:pt x="594986" y="81548"/>
                  </a:lnTo>
                  <a:lnTo>
                    <a:pt x="646591" y="77616"/>
                  </a:lnTo>
                  <a:lnTo>
                    <a:pt x="658778" y="127641"/>
                  </a:lnTo>
                  <a:lnTo>
                    <a:pt x="710077" y="134465"/>
                  </a:lnTo>
                  <a:lnTo>
                    <a:pt x="711539" y="185918"/>
                  </a:lnTo>
                  <a:lnTo>
                    <a:pt x="760292" y="203200"/>
                  </a:lnTo>
                  <a:lnTo>
                    <a:pt x="750965" y="253830"/>
                  </a:lnTo>
                  <a:lnTo>
                    <a:pt x="795038" y="280816"/>
                  </a:lnTo>
                  <a:lnTo>
                    <a:pt x="775331" y="328411"/>
                  </a:lnTo>
                  <a:lnTo>
                    <a:pt x="812800" y="363920"/>
                  </a:lnTo>
                  <a:lnTo>
                    <a:pt x="783573" y="406400"/>
                  </a:lnTo>
                  <a:lnTo>
                    <a:pt x="812800" y="448880"/>
                  </a:lnTo>
                  <a:lnTo>
                    <a:pt x="775331" y="484389"/>
                  </a:lnTo>
                  <a:lnTo>
                    <a:pt x="795038" y="531984"/>
                  </a:lnTo>
                  <a:lnTo>
                    <a:pt x="750965" y="558970"/>
                  </a:lnTo>
                  <a:lnTo>
                    <a:pt x="760292" y="609600"/>
                  </a:lnTo>
                  <a:lnTo>
                    <a:pt x="711539" y="626882"/>
                  </a:lnTo>
                  <a:lnTo>
                    <a:pt x="710077" y="678335"/>
                  </a:lnTo>
                  <a:lnTo>
                    <a:pt x="658778" y="685159"/>
                  </a:lnTo>
                  <a:lnTo>
                    <a:pt x="646591" y="735184"/>
                  </a:lnTo>
                  <a:lnTo>
                    <a:pt x="594986" y="731252"/>
                  </a:lnTo>
                  <a:lnTo>
                    <a:pt x="572609" y="777665"/>
                  </a:lnTo>
                  <a:lnTo>
                    <a:pt x="522953" y="763148"/>
                  </a:lnTo>
                  <a:lnTo>
                    <a:pt x="491360" y="803919"/>
                  </a:lnTo>
                  <a:lnTo>
                    <a:pt x="445826" y="779452"/>
                  </a:lnTo>
                  <a:lnTo>
                    <a:pt x="406400" y="812800"/>
                  </a:lnTo>
                  <a:lnTo>
                    <a:pt x="366974" y="779452"/>
                  </a:lnTo>
                  <a:lnTo>
                    <a:pt x="321440" y="803919"/>
                  </a:lnTo>
                  <a:lnTo>
                    <a:pt x="289847" y="763148"/>
                  </a:lnTo>
                  <a:lnTo>
                    <a:pt x="240191" y="777665"/>
                  </a:lnTo>
                  <a:lnTo>
                    <a:pt x="217814" y="731252"/>
                  </a:lnTo>
                  <a:lnTo>
                    <a:pt x="166209" y="735184"/>
                  </a:lnTo>
                  <a:lnTo>
                    <a:pt x="154022" y="685159"/>
                  </a:lnTo>
                  <a:lnTo>
                    <a:pt x="102722" y="678335"/>
                  </a:lnTo>
                  <a:lnTo>
                    <a:pt x="101260" y="626882"/>
                  </a:lnTo>
                  <a:lnTo>
                    <a:pt x="52509" y="609600"/>
                  </a:lnTo>
                  <a:lnTo>
                    <a:pt x="61835" y="558970"/>
                  </a:lnTo>
                  <a:lnTo>
                    <a:pt x="17762" y="531984"/>
                  </a:lnTo>
                  <a:lnTo>
                    <a:pt x="37469" y="484389"/>
                  </a:lnTo>
                  <a:lnTo>
                    <a:pt x="0" y="448880"/>
                  </a:lnTo>
                  <a:lnTo>
                    <a:pt x="29227" y="406400"/>
                  </a:lnTo>
                  <a:lnTo>
                    <a:pt x="0" y="363920"/>
                  </a:lnTo>
                  <a:lnTo>
                    <a:pt x="37469" y="328411"/>
                  </a:lnTo>
                  <a:lnTo>
                    <a:pt x="17762" y="280816"/>
                  </a:lnTo>
                  <a:lnTo>
                    <a:pt x="61835" y="253830"/>
                  </a:lnTo>
                  <a:lnTo>
                    <a:pt x="52509" y="203200"/>
                  </a:lnTo>
                  <a:lnTo>
                    <a:pt x="101260" y="185918"/>
                  </a:lnTo>
                  <a:lnTo>
                    <a:pt x="102722" y="134465"/>
                  </a:lnTo>
                  <a:lnTo>
                    <a:pt x="154022" y="127641"/>
                  </a:lnTo>
                  <a:lnTo>
                    <a:pt x="166209" y="77616"/>
                  </a:lnTo>
                  <a:lnTo>
                    <a:pt x="217814" y="81548"/>
                  </a:lnTo>
                  <a:lnTo>
                    <a:pt x="240191" y="35135"/>
                  </a:lnTo>
                  <a:lnTo>
                    <a:pt x="289847" y="49652"/>
                  </a:lnTo>
                  <a:lnTo>
                    <a:pt x="321440" y="8881"/>
                  </a:lnTo>
                  <a:lnTo>
                    <a:pt x="366974" y="33348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52400" y="104775"/>
              <a:ext cx="508000" cy="555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888908" y="-1313515"/>
            <a:ext cx="5165683" cy="5165683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66396" y="87561"/>
                  </a:lnTo>
                  <a:lnTo>
                    <a:pt x="553838" y="27679"/>
                  </a:lnTo>
                  <a:lnTo>
                    <a:pt x="578287" y="131093"/>
                  </a:lnTo>
                  <a:lnTo>
                    <a:pt x="681363" y="106978"/>
                  </a:lnTo>
                  <a:lnTo>
                    <a:pt x="666963" y="212279"/>
                  </a:lnTo>
                  <a:lnTo>
                    <a:pt x="771752" y="227186"/>
                  </a:lnTo>
                  <a:lnTo>
                    <a:pt x="720448" y="320152"/>
                  </a:lnTo>
                  <a:lnTo>
                    <a:pt x="812800" y="372069"/>
                  </a:lnTo>
                  <a:lnTo>
                    <a:pt x="731520" y="440145"/>
                  </a:lnTo>
                  <a:lnTo>
                    <a:pt x="798961" y="522061"/>
                  </a:lnTo>
                  <a:lnTo>
                    <a:pt x="698682" y="556053"/>
                  </a:lnTo>
                  <a:lnTo>
                    <a:pt x="732104" y="656904"/>
                  </a:lnTo>
                  <a:lnTo>
                    <a:pt x="626370" y="652219"/>
                  </a:lnTo>
                  <a:lnTo>
                    <a:pt x="621259" y="758384"/>
                  </a:lnTo>
                  <a:lnTo>
                    <a:pt x="524350" y="715658"/>
                  </a:lnTo>
                  <a:lnTo>
                    <a:pt x="481396" y="812800"/>
                  </a:lnTo>
                  <a:lnTo>
                    <a:pt x="406400" y="737801"/>
                  </a:lnTo>
                  <a:lnTo>
                    <a:pt x="331404" y="812800"/>
                  </a:lnTo>
                  <a:lnTo>
                    <a:pt x="288450" y="715658"/>
                  </a:lnTo>
                  <a:lnTo>
                    <a:pt x="191541" y="758384"/>
                  </a:lnTo>
                  <a:lnTo>
                    <a:pt x="186430" y="652219"/>
                  </a:lnTo>
                  <a:lnTo>
                    <a:pt x="80696" y="656904"/>
                  </a:lnTo>
                  <a:lnTo>
                    <a:pt x="114118" y="556053"/>
                  </a:lnTo>
                  <a:lnTo>
                    <a:pt x="13839" y="522061"/>
                  </a:lnTo>
                  <a:lnTo>
                    <a:pt x="81280" y="440145"/>
                  </a:lnTo>
                  <a:lnTo>
                    <a:pt x="0" y="372069"/>
                  </a:lnTo>
                  <a:lnTo>
                    <a:pt x="92352" y="320152"/>
                  </a:lnTo>
                  <a:lnTo>
                    <a:pt x="41047" y="227186"/>
                  </a:lnTo>
                  <a:lnTo>
                    <a:pt x="145837" y="212279"/>
                  </a:lnTo>
                  <a:lnTo>
                    <a:pt x="131437" y="106978"/>
                  </a:lnTo>
                  <a:lnTo>
                    <a:pt x="234513" y="131093"/>
                  </a:lnTo>
                  <a:lnTo>
                    <a:pt x="258962" y="27679"/>
                  </a:lnTo>
                  <a:lnTo>
                    <a:pt x="346404" y="87561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854574" y="11257892"/>
            <a:ext cx="5329662" cy="5329662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445826" y="33348"/>
                  </a:lnTo>
                  <a:lnTo>
                    <a:pt x="491360" y="8881"/>
                  </a:lnTo>
                  <a:lnTo>
                    <a:pt x="522953" y="49652"/>
                  </a:lnTo>
                  <a:lnTo>
                    <a:pt x="572609" y="35135"/>
                  </a:lnTo>
                  <a:lnTo>
                    <a:pt x="594986" y="81548"/>
                  </a:lnTo>
                  <a:lnTo>
                    <a:pt x="646591" y="77616"/>
                  </a:lnTo>
                  <a:lnTo>
                    <a:pt x="658778" y="127641"/>
                  </a:lnTo>
                  <a:lnTo>
                    <a:pt x="710077" y="134465"/>
                  </a:lnTo>
                  <a:lnTo>
                    <a:pt x="711539" y="185918"/>
                  </a:lnTo>
                  <a:lnTo>
                    <a:pt x="760292" y="203200"/>
                  </a:lnTo>
                  <a:lnTo>
                    <a:pt x="750965" y="253830"/>
                  </a:lnTo>
                  <a:lnTo>
                    <a:pt x="795038" y="280816"/>
                  </a:lnTo>
                  <a:lnTo>
                    <a:pt x="775331" y="328411"/>
                  </a:lnTo>
                  <a:lnTo>
                    <a:pt x="812800" y="363920"/>
                  </a:lnTo>
                  <a:lnTo>
                    <a:pt x="783573" y="406400"/>
                  </a:lnTo>
                  <a:lnTo>
                    <a:pt x="812800" y="448880"/>
                  </a:lnTo>
                  <a:lnTo>
                    <a:pt x="775331" y="484389"/>
                  </a:lnTo>
                  <a:lnTo>
                    <a:pt x="795038" y="531984"/>
                  </a:lnTo>
                  <a:lnTo>
                    <a:pt x="750965" y="558970"/>
                  </a:lnTo>
                  <a:lnTo>
                    <a:pt x="760292" y="609600"/>
                  </a:lnTo>
                  <a:lnTo>
                    <a:pt x="711539" y="626882"/>
                  </a:lnTo>
                  <a:lnTo>
                    <a:pt x="710077" y="678335"/>
                  </a:lnTo>
                  <a:lnTo>
                    <a:pt x="658778" y="685159"/>
                  </a:lnTo>
                  <a:lnTo>
                    <a:pt x="646591" y="735184"/>
                  </a:lnTo>
                  <a:lnTo>
                    <a:pt x="594986" y="731252"/>
                  </a:lnTo>
                  <a:lnTo>
                    <a:pt x="572609" y="777665"/>
                  </a:lnTo>
                  <a:lnTo>
                    <a:pt x="522953" y="763148"/>
                  </a:lnTo>
                  <a:lnTo>
                    <a:pt x="491360" y="803919"/>
                  </a:lnTo>
                  <a:lnTo>
                    <a:pt x="445826" y="779452"/>
                  </a:lnTo>
                  <a:lnTo>
                    <a:pt x="406400" y="812800"/>
                  </a:lnTo>
                  <a:lnTo>
                    <a:pt x="366974" y="779452"/>
                  </a:lnTo>
                  <a:lnTo>
                    <a:pt x="321440" y="803919"/>
                  </a:lnTo>
                  <a:lnTo>
                    <a:pt x="289847" y="763148"/>
                  </a:lnTo>
                  <a:lnTo>
                    <a:pt x="240191" y="777665"/>
                  </a:lnTo>
                  <a:lnTo>
                    <a:pt x="217814" y="731252"/>
                  </a:lnTo>
                  <a:lnTo>
                    <a:pt x="166209" y="735184"/>
                  </a:lnTo>
                  <a:lnTo>
                    <a:pt x="154022" y="685159"/>
                  </a:lnTo>
                  <a:lnTo>
                    <a:pt x="102722" y="678335"/>
                  </a:lnTo>
                  <a:lnTo>
                    <a:pt x="101260" y="626882"/>
                  </a:lnTo>
                  <a:lnTo>
                    <a:pt x="52509" y="609600"/>
                  </a:lnTo>
                  <a:lnTo>
                    <a:pt x="61835" y="558970"/>
                  </a:lnTo>
                  <a:lnTo>
                    <a:pt x="17762" y="531984"/>
                  </a:lnTo>
                  <a:lnTo>
                    <a:pt x="37469" y="484389"/>
                  </a:lnTo>
                  <a:lnTo>
                    <a:pt x="0" y="448880"/>
                  </a:lnTo>
                  <a:lnTo>
                    <a:pt x="29227" y="406400"/>
                  </a:lnTo>
                  <a:lnTo>
                    <a:pt x="0" y="363920"/>
                  </a:lnTo>
                  <a:lnTo>
                    <a:pt x="37469" y="328411"/>
                  </a:lnTo>
                  <a:lnTo>
                    <a:pt x="17762" y="280816"/>
                  </a:lnTo>
                  <a:lnTo>
                    <a:pt x="61835" y="253830"/>
                  </a:lnTo>
                  <a:lnTo>
                    <a:pt x="52509" y="203200"/>
                  </a:lnTo>
                  <a:lnTo>
                    <a:pt x="101260" y="185918"/>
                  </a:lnTo>
                  <a:lnTo>
                    <a:pt x="102722" y="134465"/>
                  </a:lnTo>
                  <a:lnTo>
                    <a:pt x="154022" y="127641"/>
                  </a:lnTo>
                  <a:lnTo>
                    <a:pt x="166209" y="77616"/>
                  </a:lnTo>
                  <a:lnTo>
                    <a:pt x="217814" y="81548"/>
                  </a:lnTo>
                  <a:lnTo>
                    <a:pt x="240191" y="35135"/>
                  </a:lnTo>
                  <a:lnTo>
                    <a:pt x="289847" y="49652"/>
                  </a:lnTo>
                  <a:lnTo>
                    <a:pt x="321440" y="8881"/>
                  </a:lnTo>
                  <a:lnTo>
                    <a:pt x="366974" y="33348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5BD3D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152400" y="104775"/>
              <a:ext cx="508000" cy="555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0" y="5948055"/>
            <a:ext cx="10692000" cy="2407494"/>
            <a:chOff x="0" y="-254782"/>
            <a:chExt cx="14256000" cy="3209993"/>
          </a:xfrm>
        </p:grpSpPr>
        <p:sp>
          <p:nvSpPr>
            <p:cNvPr id="23" name="TextBox 23"/>
            <p:cNvSpPr txBox="1"/>
            <p:nvPr/>
          </p:nvSpPr>
          <p:spPr>
            <a:xfrm>
              <a:off x="0" y="2294040"/>
              <a:ext cx="14256000" cy="6611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51"/>
                </a:lnSpc>
                <a:spcBef>
                  <a:spcPct val="0"/>
                </a:spcBef>
              </a:pPr>
              <a:r>
                <a:rPr lang="en-US" sz="2965" b="1" spc="154">
                  <a:solidFill>
                    <a:srgbClr val="32620E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Entrepreneurship Development Program 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13409" y="-254782"/>
              <a:ext cx="12158876" cy="29151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8344"/>
                </a:lnSpc>
                <a:spcBef>
                  <a:spcPct val="0"/>
                </a:spcBef>
              </a:pPr>
              <a:r>
                <a:rPr lang="en-US" sz="13103" spc="1533" dirty="0">
                  <a:solidFill>
                    <a:srgbClr val="6FA04C"/>
                  </a:solidFill>
                  <a:latin typeface="Intro Rust"/>
                  <a:ea typeface="Intro Rust"/>
                  <a:cs typeface="Intro Rust"/>
                  <a:sym typeface="Intro Rust"/>
                </a:rPr>
                <a:t>K </a:t>
              </a:r>
              <a:r>
                <a:rPr lang="en-US" sz="13103" spc="1533" dirty="0" err="1">
                  <a:solidFill>
                    <a:srgbClr val="FFDE59"/>
                  </a:solidFill>
                  <a:latin typeface="Intro Rust"/>
                  <a:ea typeface="Intro Rust"/>
                  <a:cs typeface="Intro Rust"/>
                  <a:sym typeface="Intro Rust"/>
                </a:rPr>
                <a:t>n</a:t>
              </a:r>
              <a:r>
                <a:rPr lang="en-US" sz="13103" spc="1533" dirty="0" err="1">
                  <a:solidFill>
                    <a:srgbClr val="6FA04C"/>
                  </a:solidFill>
                  <a:latin typeface="Intro Rust"/>
                  <a:ea typeface="Intro Rust"/>
                  <a:cs typeface="Intro Rust"/>
                  <a:sym typeface="Intro Rust"/>
                </a:rPr>
                <a:t>a</a:t>
              </a:r>
              <a:r>
                <a:rPr lang="en-US" sz="13103" spc="1533" dirty="0" err="1">
                  <a:solidFill>
                    <a:srgbClr val="FF914D"/>
                  </a:solidFill>
                  <a:latin typeface="Intro Rust"/>
                  <a:ea typeface="Intro Rust"/>
                  <a:cs typeface="Intro Rust"/>
                  <a:sym typeface="Intro Rust"/>
                </a:rPr>
                <a:t>Y</a:t>
              </a:r>
              <a:r>
                <a:rPr lang="en-US" sz="13103" spc="1533" dirty="0" err="1">
                  <a:solidFill>
                    <a:srgbClr val="6FA04C"/>
                  </a:solidFill>
                  <a:latin typeface="Intro Rust"/>
                  <a:ea typeface="Intro Rust"/>
                  <a:cs typeface="Intro Rust"/>
                  <a:sym typeface="Intro Rust"/>
                </a:rPr>
                <a:t>a</a:t>
              </a:r>
              <a:endParaRPr lang="en-US" sz="13103" spc="1533" dirty="0">
                <a:solidFill>
                  <a:srgbClr val="6FA04C"/>
                </a:solidFill>
                <a:latin typeface="Intro Rust"/>
                <a:ea typeface="Intro Rust"/>
                <a:cs typeface="Intro Rust"/>
                <a:sym typeface="Intro Rust"/>
              </a:endParaRPr>
            </a:p>
          </p:txBody>
        </p:sp>
        <p:sp>
          <p:nvSpPr>
            <p:cNvPr id="25" name="Freeform 25"/>
            <p:cNvSpPr/>
            <p:nvPr/>
          </p:nvSpPr>
          <p:spPr>
            <a:xfrm>
              <a:off x="2252133" y="504189"/>
              <a:ext cx="629776" cy="1649538"/>
            </a:xfrm>
            <a:custGeom>
              <a:avLst/>
              <a:gdLst/>
              <a:ahLst/>
              <a:cxnLst/>
              <a:rect l="l" t="t" r="r" b="b"/>
              <a:pathLst>
                <a:path w="629776" h="1649538">
                  <a:moveTo>
                    <a:pt x="0" y="0"/>
                  </a:moveTo>
                  <a:lnTo>
                    <a:pt x="629776" y="0"/>
                  </a:lnTo>
                  <a:lnTo>
                    <a:pt x="629776" y="1649537"/>
                  </a:lnTo>
                  <a:lnTo>
                    <a:pt x="0" y="16495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6" name="TextBox 26"/>
            <p:cNvSpPr txBox="1"/>
            <p:nvPr/>
          </p:nvSpPr>
          <p:spPr>
            <a:xfrm>
              <a:off x="10636297" y="587306"/>
              <a:ext cx="2941925" cy="139781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8664"/>
                </a:lnSpc>
                <a:spcBef>
                  <a:spcPct val="0"/>
                </a:spcBef>
              </a:pPr>
              <a:r>
                <a:rPr lang="en-US" sz="6600" spc="724" dirty="0">
                  <a:solidFill>
                    <a:srgbClr val="E56025"/>
                  </a:solidFill>
                  <a:latin typeface="Intro Rust"/>
                  <a:ea typeface="Intro Rust"/>
                  <a:cs typeface="Intro Rust"/>
                  <a:sym typeface="Intro Rust"/>
                </a:rPr>
                <a:t>8.0</a:t>
              </a:r>
            </a:p>
          </p:txBody>
        </p:sp>
      </p:grpSp>
      <p:sp>
        <p:nvSpPr>
          <p:cNvPr id="27" name="Freeform 27"/>
          <p:cNvSpPr/>
          <p:nvPr/>
        </p:nvSpPr>
        <p:spPr>
          <a:xfrm>
            <a:off x="-521542" y="12562282"/>
            <a:ext cx="5552333" cy="5309418"/>
          </a:xfrm>
          <a:custGeom>
            <a:avLst/>
            <a:gdLst/>
            <a:ahLst/>
            <a:cxnLst/>
            <a:rect l="l" t="t" r="r" b="b"/>
            <a:pathLst>
              <a:path w="5552333" h="5309418">
                <a:moveTo>
                  <a:pt x="0" y="0"/>
                </a:moveTo>
                <a:lnTo>
                  <a:pt x="5552333" y="0"/>
                </a:lnTo>
                <a:lnTo>
                  <a:pt x="5552333" y="5309419"/>
                </a:lnTo>
                <a:lnTo>
                  <a:pt x="0" y="530941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7079705" y="12066982"/>
            <a:ext cx="2879399" cy="2880600"/>
          </a:xfrm>
          <a:custGeom>
            <a:avLst/>
            <a:gdLst/>
            <a:ahLst/>
            <a:cxnLst/>
            <a:rect l="l" t="t" r="r" b="b"/>
            <a:pathLst>
              <a:path w="2879399" h="2880600">
                <a:moveTo>
                  <a:pt x="0" y="0"/>
                </a:moveTo>
                <a:lnTo>
                  <a:pt x="2879399" y="0"/>
                </a:lnTo>
                <a:lnTo>
                  <a:pt x="2879399" y="2880600"/>
                </a:lnTo>
                <a:lnTo>
                  <a:pt x="0" y="28806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8451634">
            <a:off x="-1739758" y="-3982251"/>
            <a:ext cx="6410021" cy="641002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9680383">
            <a:off x="-2010531" y="-3627397"/>
            <a:ext cx="6410021" cy="641002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0381946">
            <a:off x="-1814653" y="-3884099"/>
            <a:ext cx="6410021" cy="641002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6804972" y="-2826730"/>
            <a:ext cx="4523932" cy="18894441"/>
            <a:chOff x="0" y="0"/>
            <a:chExt cx="6031909" cy="25192589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4419475"/>
              <a:ext cx="4423831" cy="10639223"/>
              <a:chOff x="0" y="0"/>
              <a:chExt cx="812800" cy="1954767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19547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9547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954767"/>
                    </a:lnTo>
                    <a:lnTo>
                      <a:pt x="0" y="1954767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47625"/>
                <a:ext cx="812800" cy="20023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0" y="15360559"/>
              <a:ext cx="4423831" cy="9832029"/>
              <a:chOff x="0" y="0"/>
              <a:chExt cx="812800" cy="180646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180646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80646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806460"/>
                    </a:lnTo>
                    <a:lnTo>
                      <a:pt x="0" y="180646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47625"/>
                <a:ext cx="812800" cy="18540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0" y="12846782"/>
              <a:ext cx="5671253" cy="4423831"/>
              <a:chOff x="0" y="0"/>
              <a:chExt cx="1041991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041991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1991" h="812800">
                    <a:moveTo>
                      <a:pt x="803866" y="0"/>
                    </a:moveTo>
                    <a:lnTo>
                      <a:pt x="1041991" y="238125"/>
                    </a:lnTo>
                    <a:lnTo>
                      <a:pt x="1041991" y="574675"/>
                    </a:lnTo>
                    <a:lnTo>
                      <a:pt x="803866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803866" y="0"/>
                    </a:lnTo>
                    <a:close/>
                  </a:path>
                </a:pathLst>
              </a:custGeom>
              <a:solidFill>
                <a:srgbClr val="F5BD3D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63500" y="15875"/>
                <a:ext cx="914991" cy="733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778635" y="0"/>
              <a:ext cx="5253274" cy="5586400"/>
              <a:chOff x="0" y="0"/>
              <a:chExt cx="965195" cy="102640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965195" cy="1026401"/>
              </a:xfrm>
              <a:custGeom>
                <a:avLst/>
                <a:gdLst/>
                <a:ahLst/>
                <a:cxnLst/>
                <a:rect l="l" t="t" r="r" b="b"/>
                <a:pathLst>
                  <a:path w="965195" h="1026401">
                    <a:moveTo>
                      <a:pt x="482598" y="0"/>
                    </a:moveTo>
                    <a:lnTo>
                      <a:pt x="965195" y="203200"/>
                    </a:lnTo>
                    <a:lnTo>
                      <a:pt x="965195" y="823201"/>
                    </a:lnTo>
                    <a:lnTo>
                      <a:pt x="482598" y="1026401"/>
                    </a:lnTo>
                    <a:lnTo>
                      <a:pt x="0" y="823201"/>
                    </a:lnTo>
                    <a:lnTo>
                      <a:pt x="0" y="203200"/>
                    </a:lnTo>
                    <a:lnTo>
                      <a:pt x="482598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92075"/>
                <a:ext cx="965195" cy="7946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4" name="Freeform 24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5" name="AutoShape 25"/>
          <p:cNvSpPr/>
          <p:nvPr/>
        </p:nvSpPr>
        <p:spPr>
          <a:xfrm>
            <a:off x="352691" y="4438425"/>
            <a:ext cx="6489241" cy="0"/>
          </a:xfrm>
          <a:prstGeom prst="line">
            <a:avLst/>
          </a:prstGeom>
          <a:ln w="38100" cap="flat">
            <a:solidFill>
              <a:srgbClr val="659940"/>
            </a:solidFill>
            <a:prstDash val="lgDash"/>
            <a:headEnd type="none" w="sm" len="sm"/>
            <a:tailEnd type="none" w="sm" len="sm"/>
          </a:ln>
        </p:spPr>
      </p:sp>
      <p:sp>
        <p:nvSpPr>
          <p:cNvPr id="26" name="TextBox 26"/>
          <p:cNvSpPr txBox="1"/>
          <p:nvPr/>
        </p:nvSpPr>
        <p:spPr>
          <a:xfrm>
            <a:off x="1465253" y="2357971"/>
            <a:ext cx="3986378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b="1">
                <a:solidFill>
                  <a:srgbClr val="4C9F38"/>
                </a:solidFill>
                <a:latin typeface="Muli Black"/>
                <a:ea typeface="Muli Black"/>
                <a:cs typeface="Muli Black"/>
                <a:sym typeface="Muli Black"/>
              </a:rPr>
              <a:t>Module 4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855478" y="3336359"/>
            <a:ext cx="4804120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Financial and Human Resource Management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82138" y="11993400"/>
            <a:ext cx="7350008" cy="1943100"/>
            <a:chOff x="0" y="0"/>
            <a:chExt cx="9800010" cy="2590800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455348" cy="455348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31" name="TextBox 3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604724" y="-57150"/>
              <a:ext cx="6189766" cy="13779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  <a:spcBef>
                  <a:spcPct val="0"/>
                </a:spcBef>
              </a:pPr>
              <a:r>
                <a:rPr lang="en-US" sz="3000">
                  <a:solidFill>
                    <a:srgbClr val="E56025"/>
                  </a:solidFill>
                  <a:latin typeface="Muli Black"/>
                  <a:ea typeface="Muli Black"/>
                  <a:cs typeface="Muli Black"/>
                  <a:sym typeface="Muli Black"/>
                </a:rPr>
                <a:t>Leaderships and Basics of Supervision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604724" y="1924050"/>
              <a:ext cx="9195286" cy="666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>
                  <a:solidFill>
                    <a:srgbClr val="E56025"/>
                  </a:solidFill>
                  <a:latin typeface="Muli Black"/>
                  <a:ea typeface="Muli Black"/>
                  <a:cs typeface="Muli Black"/>
                  <a:sym typeface="Muli Black"/>
                </a:rPr>
                <a:t>Building a Self-Directed Team</a:t>
              </a:r>
            </a:p>
          </p:txBody>
        </p:sp>
        <p:grpSp>
          <p:nvGrpSpPr>
            <p:cNvPr id="34" name="Group 34"/>
            <p:cNvGrpSpPr/>
            <p:nvPr/>
          </p:nvGrpSpPr>
          <p:grpSpPr>
            <a:xfrm>
              <a:off x="0" y="1981200"/>
              <a:ext cx="455348" cy="455348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37" name="Group 37"/>
          <p:cNvGrpSpPr/>
          <p:nvPr/>
        </p:nvGrpSpPr>
        <p:grpSpPr>
          <a:xfrm>
            <a:off x="182138" y="4858540"/>
            <a:ext cx="7350008" cy="6753860"/>
            <a:chOff x="0" y="0"/>
            <a:chExt cx="9800010" cy="9005147"/>
          </a:xfrm>
        </p:grpSpPr>
        <p:sp>
          <p:nvSpPr>
            <p:cNvPr id="38" name="TextBox 38"/>
            <p:cNvSpPr txBox="1"/>
            <p:nvPr/>
          </p:nvSpPr>
          <p:spPr>
            <a:xfrm>
              <a:off x="604724" y="-57150"/>
              <a:ext cx="9195286" cy="25023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>
                  <a:solidFill>
                    <a:srgbClr val="E56025"/>
                  </a:solidFill>
                  <a:latin typeface="Muli Black"/>
                  <a:ea typeface="Muli Black"/>
                  <a:cs typeface="Muli Black"/>
                  <a:sym typeface="Muli Black"/>
                </a:rPr>
                <a:t>Costing of Products and Services</a:t>
              </a:r>
            </a:p>
            <a:p>
              <a:pPr marL="561341" lvl="1" indent="-280670" algn="l">
                <a:lnSpc>
                  <a:spcPts val="364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Muli Black"/>
                  <a:ea typeface="Muli Black"/>
                  <a:cs typeface="Muli Black"/>
                  <a:sym typeface="Muli Black"/>
                </a:rPr>
                <a:t>Cost of Sales and Admin and Overhead Cost - Direct and Indirect Costs</a:t>
              </a:r>
            </a:p>
          </p:txBody>
        </p:sp>
        <p:grpSp>
          <p:nvGrpSpPr>
            <p:cNvPr id="39" name="Group 39"/>
            <p:cNvGrpSpPr/>
            <p:nvPr/>
          </p:nvGrpSpPr>
          <p:grpSpPr>
            <a:xfrm>
              <a:off x="0" y="0"/>
              <a:ext cx="455348" cy="455348"/>
              <a:chOff x="0" y="0"/>
              <a:chExt cx="812800" cy="81280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41" name="TextBox 41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42" name="TextBox 42"/>
            <p:cNvSpPr txBox="1"/>
            <p:nvPr/>
          </p:nvSpPr>
          <p:spPr>
            <a:xfrm>
              <a:off x="604724" y="3048423"/>
              <a:ext cx="9195286" cy="12831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>
                  <a:solidFill>
                    <a:srgbClr val="E56025"/>
                  </a:solidFill>
                  <a:latin typeface="Muli Black"/>
                  <a:ea typeface="Muli Black"/>
                  <a:cs typeface="Muli Black"/>
                  <a:sym typeface="Muli Black"/>
                </a:rPr>
                <a:t>Profit and Loss Analysis</a:t>
              </a:r>
            </a:p>
            <a:p>
              <a:pPr marL="561341" lvl="1" indent="-280670" algn="l">
                <a:lnSpc>
                  <a:spcPts val="3640"/>
                </a:lnSpc>
                <a:buFont typeface="Arial"/>
                <a:buChar char="•"/>
              </a:pPr>
              <a:r>
                <a:rPr lang="en-US" sz="2600">
                  <a:solidFill>
                    <a:srgbClr val="000000"/>
                  </a:solidFill>
                  <a:latin typeface="Muli Black"/>
                  <a:ea typeface="Muli Black"/>
                  <a:cs typeface="Muli Black"/>
                  <a:sym typeface="Muli Black"/>
                </a:rPr>
                <a:t> Pricing strategy, taxation </a:t>
              </a:r>
            </a:p>
          </p:txBody>
        </p:sp>
        <p:grpSp>
          <p:nvGrpSpPr>
            <p:cNvPr id="43" name="Group 43"/>
            <p:cNvGrpSpPr/>
            <p:nvPr/>
          </p:nvGrpSpPr>
          <p:grpSpPr>
            <a:xfrm>
              <a:off x="0" y="3105573"/>
              <a:ext cx="455348" cy="455348"/>
              <a:chOff x="0" y="0"/>
              <a:chExt cx="812800" cy="812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46" name="TextBox 46"/>
            <p:cNvSpPr txBox="1"/>
            <p:nvPr/>
          </p:nvSpPr>
          <p:spPr>
            <a:xfrm>
              <a:off x="604724" y="4934797"/>
              <a:ext cx="9195286" cy="13779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>
                  <a:solidFill>
                    <a:srgbClr val="E56025"/>
                  </a:solidFill>
                  <a:latin typeface="Muli Black"/>
                  <a:ea typeface="Muli Black"/>
                  <a:cs typeface="Muli Black"/>
                  <a:sym typeface="Muli Black"/>
                </a:rPr>
                <a:t>Break-even Point/ Cost Volume Profit Analysis</a:t>
              </a:r>
            </a:p>
          </p:txBody>
        </p:sp>
        <p:grpSp>
          <p:nvGrpSpPr>
            <p:cNvPr id="47" name="Group 47"/>
            <p:cNvGrpSpPr/>
            <p:nvPr/>
          </p:nvGrpSpPr>
          <p:grpSpPr>
            <a:xfrm>
              <a:off x="0" y="4991947"/>
              <a:ext cx="455348" cy="455348"/>
              <a:chOff x="0" y="0"/>
              <a:chExt cx="812800" cy="81280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49" name="TextBox 49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50" name="TextBox 50"/>
            <p:cNvSpPr txBox="1"/>
            <p:nvPr/>
          </p:nvSpPr>
          <p:spPr>
            <a:xfrm>
              <a:off x="604724" y="6915997"/>
              <a:ext cx="8275271" cy="20891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00"/>
                </a:lnSpc>
              </a:pPr>
              <a:r>
                <a:rPr lang="en-US" sz="3000">
                  <a:solidFill>
                    <a:srgbClr val="E56025"/>
                  </a:solidFill>
                  <a:latin typeface="Muli Black"/>
                  <a:ea typeface="Muli Black"/>
                  <a:cs typeface="Muli Black"/>
                  <a:sym typeface="Muli Black"/>
                </a:rPr>
                <a:t>Revenue and Expense Projection (P&amp;L); Sources of Funds and Equity </a:t>
              </a:r>
            </a:p>
          </p:txBody>
        </p:sp>
        <p:grpSp>
          <p:nvGrpSpPr>
            <p:cNvPr id="51" name="Group 51"/>
            <p:cNvGrpSpPr/>
            <p:nvPr/>
          </p:nvGrpSpPr>
          <p:grpSpPr>
            <a:xfrm>
              <a:off x="0" y="6973147"/>
              <a:ext cx="455348" cy="455348"/>
              <a:chOff x="0" y="0"/>
              <a:chExt cx="812800" cy="81280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53" name="TextBox 5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03800" y="0"/>
            <a:ext cx="5201172" cy="2846459"/>
          </a:xfrm>
          <a:custGeom>
            <a:avLst/>
            <a:gdLst/>
            <a:ahLst/>
            <a:cxnLst/>
            <a:rect l="l" t="t" r="r" b="b"/>
            <a:pathLst>
              <a:path w="5201172" h="2846459">
                <a:moveTo>
                  <a:pt x="0" y="0"/>
                </a:moveTo>
                <a:lnTo>
                  <a:pt x="5201172" y="0"/>
                </a:lnTo>
                <a:lnTo>
                  <a:pt x="5201172" y="2846459"/>
                </a:lnTo>
                <a:lnTo>
                  <a:pt x="0" y="28464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8451634">
            <a:off x="-3130115" y="-2559760"/>
            <a:ext cx="6410021" cy="641002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9680383">
            <a:off x="-3400888" y="-2204906"/>
            <a:ext cx="6410021" cy="641002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0381946">
            <a:off x="-3205011" y="-2461607"/>
            <a:ext cx="6410021" cy="641002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0800000">
            <a:off x="6804972" y="-2826730"/>
            <a:ext cx="4523932" cy="18894441"/>
            <a:chOff x="0" y="0"/>
            <a:chExt cx="6031909" cy="2519258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4419475"/>
              <a:ext cx="4423831" cy="10639223"/>
              <a:chOff x="0" y="0"/>
              <a:chExt cx="812800" cy="195476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19547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9547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954767"/>
                    </a:lnTo>
                    <a:lnTo>
                      <a:pt x="0" y="1954767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812800" cy="20023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15360559"/>
              <a:ext cx="4423831" cy="9832029"/>
              <a:chOff x="0" y="0"/>
              <a:chExt cx="812800" cy="180646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180646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80646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806460"/>
                    </a:lnTo>
                    <a:lnTo>
                      <a:pt x="0" y="180646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812800" cy="18540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0" y="12846782"/>
              <a:ext cx="5671253" cy="4423831"/>
              <a:chOff x="0" y="0"/>
              <a:chExt cx="1041991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041991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1991" h="812800">
                    <a:moveTo>
                      <a:pt x="803866" y="0"/>
                    </a:moveTo>
                    <a:lnTo>
                      <a:pt x="1041991" y="238125"/>
                    </a:lnTo>
                    <a:lnTo>
                      <a:pt x="1041991" y="574675"/>
                    </a:lnTo>
                    <a:lnTo>
                      <a:pt x="803866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803866" y="0"/>
                    </a:lnTo>
                    <a:close/>
                  </a:path>
                </a:pathLst>
              </a:custGeom>
              <a:solidFill>
                <a:srgbClr val="F5BD3D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63500" y="15875"/>
                <a:ext cx="914991" cy="733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778635" y="0"/>
              <a:ext cx="5253274" cy="5586400"/>
              <a:chOff x="0" y="0"/>
              <a:chExt cx="965195" cy="1026401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965195" cy="1026401"/>
              </a:xfrm>
              <a:custGeom>
                <a:avLst/>
                <a:gdLst/>
                <a:ahLst/>
                <a:cxnLst/>
                <a:rect l="l" t="t" r="r" b="b"/>
                <a:pathLst>
                  <a:path w="965195" h="1026401">
                    <a:moveTo>
                      <a:pt x="482598" y="0"/>
                    </a:moveTo>
                    <a:lnTo>
                      <a:pt x="965195" y="203200"/>
                    </a:lnTo>
                    <a:lnTo>
                      <a:pt x="965195" y="823201"/>
                    </a:lnTo>
                    <a:lnTo>
                      <a:pt x="482598" y="1026401"/>
                    </a:lnTo>
                    <a:lnTo>
                      <a:pt x="0" y="823201"/>
                    </a:lnTo>
                    <a:lnTo>
                      <a:pt x="0" y="203200"/>
                    </a:lnTo>
                    <a:lnTo>
                      <a:pt x="482598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92075"/>
                <a:ext cx="965195" cy="7946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5" name="Freeform 25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162319" y="6086742"/>
            <a:ext cx="8084133" cy="494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6"/>
              </a:lnSpc>
            </a:pPr>
            <a:r>
              <a:rPr lang="en-US" sz="9606">
                <a:solidFill>
                  <a:srgbClr val="000000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</a:t>
            </a:r>
          </a:p>
          <a:p>
            <a:pPr algn="l">
              <a:lnSpc>
                <a:spcPts val="9606"/>
              </a:lnSpc>
            </a:pPr>
            <a:r>
              <a:rPr lang="en-US" sz="9606">
                <a:solidFill>
                  <a:srgbClr val="E56025"/>
                </a:solidFill>
                <a:latin typeface="Archivo Black"/>
                <a:ea typeface="Archivo Black"/>
                <a:cs typeface="Archivo Black"/>
                <a:sym typeface="Archivo Black"/>
              </a:rPr>
              <a:t>CAPSTONE</a:t>
            </a:r>
          </a:p>
          <a:p>
            <a:pPr algn="l">
              <a:lnSpc>
                <a:spcPts val="9606"/>
              </a:lnSpc>
            </a:pPr>
            <a:r>
              <a:rPr lang="en-US" sz="9606">
                <a:solidFill>
                  <a:srgbClr val="659940"/>
                </a:solidFill>
                <a:latin typeface="Archivo Black"/>
                <a:ea typeface="Archivo Black"/>
                <a:cs typeface="Archivo Black"/>
                <a:sym typeface="Archivo Black"/>
              </a:rPr>
              <a:t>OUTPUT</a:t>
            </a:r>
          </a:p>
          <a:p>
            <a:pPr marL="0" lvl="0" indent="0" algn="l">
              <a:lnSpc>
                <a:spcPts val="9606"/>
              </a:lnSpc>
            </a:pPr>
            <a:endParaRPr lang="en-US" sz="9606">
              <a:solidFill>
                <a:srgbClr val="659940"/>
              </a:solidFill>
              <a:latin typeface="Archivo Black"/>
              <a:ea typeface="Archivo Black"/>
              <a:cs typeface="Archivo Black"/>
              <a:sym typeface="Archivo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054494">
            <a:off x="5068924" y="9340230"/>
            <a:ext cx="9017758" cy="9017758"/>
            <a:chOff x="0" y="0"/>
            <a:chExt cx="12023678" cy="12023678"/>
          </a:xfrm>
        </p:grpSpPr>
        <p:grpSp>
          <p:nvGrpSpPr>
            <p:cNvPr id="3" name="Group 3"/>
            <p:cNvGrpSpPr/>
            <p:nvPr/>
          </p:nvGrpSpPr>
          <p:grpSpPr>
            <a:xfrm rot="-8451634">
              <a:off x="1738491" y="1738491"/>
              <a:ext cx="8546695" cy="8546695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9680383">
              <a:off x="1377461" y="2211630"/>
              <a:ext cx="8546695" cy="8546695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-10381946">
              <a:off x="1638631" y="1869361"/>
              <a:ext cx="8546695" cy="8546695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5400000">
            <a:off x="749354" y="-8378021"/>
            <a:ext cx="4523932" cy="18894441"/>
            <a:chOff x="0" y="0"/>
            <a:chExt cx="6031909" cy="2519258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4419475"/>
              <a:ext cx="4423831" cy="10639223"/>
              <a:chOff x="0" y="0"/>
              <a:chExt cx="812800" cy="195476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19547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9547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954767"/>
                    </a:lnTo>
                    <a:lnTo>
                      <a:pt x="0" y="1954767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812800" cy="20023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15360559"/>
              <a:ext cx="4423831" cy="9832029"/>
              <a:chOff x="0" y="0"/>
              <a:chExt cx="812800" cy="180646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180646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80646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806460"/>
                    </a:lnTo>
                    <a:lnTo>
                      <a:pt x="0" y="180646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812800" cy="18540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0" y="12846782"/>
              <a:ext cx="5671253" cy="4423831"/>
              <a:chOff x="0" y="0"/>
              <a:chExt cx="1041991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041991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1991" h="812800">
                    <a:moveTo>
                      <a:pt x="803866" y="0"/>
                    </a:moveTo>
                    <a:lnTo>
                      <a:pt x="1041991" y="238125"/>
                    </a:lnTo>
                    <a:lnTo>
                      <a:pt x="1041991" y="574675"/>
                    </a:lnTo>
                    <a:lnTo>
                      <a:pt x="803866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803866" y="0"/>
                    </a:lnTo>
                    <a:close/>
                  </a:path>
                </a:pathLst>
              </a:custGeom>
              <a:solidFill>
                <a:srgbClr val="F5BD3D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63500" y="15875"/>
                <a:ext cx="914991" cy="733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778635" y="0"/>
              <a:ext cx="5253274" cy="5586400"/>
              <a:chOff x="0" y="0"/>
              <a:chExt cx="965195" cy="1026401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965195" cy="1026401"/>
              </a:xfrm>
              <a:custGeom>
                <a:avLst/>
                <a:gdLst/>
                <a:ahLst/>
                <a:cxnLst/>
                <a:rect l="l" t="t" r="r" b="b"/>
                <a:pathLst>
                  <a:path w="965195" h="1026401">
                    <a:moveTo>
                      <a:pt x="482598" y="0"/>
                    </a:moveTo>
                    <a:lnTo>
                      <a:pt x="965195" y="203200"/>
                    </a:lnTo>
                    <a:lnTo>
                      <a:pt x="965195" y="823201"/>
                    </a:lnTo>
                    <a:lnTo>
                      <a:pt x="482598" y="1026401"/>
                    </a:lnTo>
                    <a:lnTo>
                      <a:pt x="0" y="823201"/>
                    </a:lnTo>
                    <a:lnTo>
                      <a:pt x="0" y="203200"/>
                    </a:lnTo>
                    <a:lnTo>
                      <a:pt x="482598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92075"/>
                <a:ext cx="965195" cy="7946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5" name="Freeform 25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762907" y="3606228"/>
            <a:ext cx="5612434" cy="5722224"/>
          </a:xfrm>
          <a:custGeom>
            <a:avLst/>
            <a:gdLst/>
            <a:ahLst/>
            <a:cxnLst/>
            <a:rect l="l" t="t" r="r" b="b"/>
            <a:pathLst>
              <a:path w="5612434" h="5722224">
                <a:moveTo>
                  <a:pt x="0" y="0"/>
                </a:moveTo>
                <a:lnTo>
                  <a:pt x="5612434" y="0"/>
                </a:lnTo>
                <a:lnTo>
                  <a:pt x="5612434" y="5722224"/>
                </a:lnTo>
                <a:lnTo>
                  <a:pt x="0" y="5722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245" t="-24200" r="-29466" b="-28525"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325580" y="5062993"/>
            <a:ext cx="4195363" cy="2922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94"/>
              </a:lnSpc>
            </a:pPr>
            <a:r>
              <a:rPr lang="en-US" sz="5694" b="1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Business</a:t>
            </a:r>
          </a:p>
          <a:p>
            <a:pPr algn="ctr">
              <a:lnSpc>
                <a:spcPts val="5694"/>
              </a:lnSpc>
            </a:pPr>
            <a:r>
              <a:rPr lang="en-US" sz="5694" b="1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Plan </a:t>
            </a:r>
          </a:p>
          <a:p>
            <a:pPr algn="ctr">
              <a:lnSpc>
                <a:spcPts val="5694"/>
              </a:lnSpc>
            </a:pPr>
            <a:r>
              <a:rPr lang="en-US" sz="5694" b="1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Case </a:t>
            </a:r>
          </a:p>
          <a:p>
            <a:pPr marL="0" lvl="0" indent="0" algn="ctr">
              <a:lnSpc>
                <a:spcPts val="5694"/>
              </a:lnSpc>
            </a:pPr>
            <a:r>
              <a:rPr lang="en-US" sz="5694" b="1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Tracks 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325580" y="9328452"/>
            <a:ext cx="6499168" cy="5088648"/>
            <a:chOff x="0" y="0"/>
            <a:chExt cx="8665557" cy="6784864"/>
          </a:xfrm>
        </p:grpSpPr>
        <p:sp>
          <p:nvSpPr>
            <p:cNvPr id="29" name="TextBox 29"/>
            <p:cNvSpPr txBox="1"/>
            <p:nvPr/>
          </p:nvSpPr>
          <p:spPr>
            <a:xfrm>
              <a:off x="0" y="5407789"/>
              <a:ext cx="8665557" cy="137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878"/>
                </a:lnSpc>
                <a:spcBef>
                  <a:spcPct val="0"/>
                </a:spcBef>
              </a:pPr>
              <a:r>
                <a:rPr lang="en-US" sz="1918">
                  <a:solidFill>
                    <a:srgbClr val="000000"/>
                  </a:solidFill>
                  <a:latin typeface="Muli Black"/>
                  <a:ea typeface="Muli Black"/>
                  <a:cs typeface="Muli Black"/>
                  <a:sym typeface="Muli Black"/>
                </a:rPr>
                <a:t>Generate solutions for challenges such as power outages, internet access, livelihood loss due to typhoon, and employment.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4756799"/>
              <a:ext cx="4429681" cy="6141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41"/>
                </a:lnSpc>
              </a:pPr>
              <a:r>
                <a:rPr lang="en-US" sz="2993" b="1">
                  <a:solidFill>
                    <a:srgbClr val="48C5E7"/>
                  </a:solidFill>
                  <a:latin typeface="Muli Black"/>
                  <a:ea typeface="Muli Black"/>
                  <a:cs typeface="Muli Black"/>
                  <a:sym typeface="Muli Black"/>
                </a:rPr>
                <a:t>Economy Track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631009"/>
              <a:ext cx="8665557" cy="14668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3016"/>
                </a:lnSpc>
                <a:spcBef>
                  <a:spcPct val="0"/>
                </a:spcBef>
              </a:pPr>
              <a:r>
                <a:rPr lang="en-US" sz="2011">
                  <a:solidFill>
                    <a:srgbClr val="000000"/>
                  </a:solidFill>
                  <a:latin typeface="Muli Black"/>
                  <a:ea typeface="Muli Black"/>
                  <a:cs typeface="Muli Black"/>
                  <a:sym typeface="Muli Black"/>
                </a:rPr>
                <a:t>Innovate solutions for challenges such as access to safe drinking water, crop infestation, fishing, kaingin, and illegal logging.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9525"/>
              <a:ext cx="4799252" cy="6141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41"/>
                </a:lnSpc>
              </a:pPr>
              <a:r>
                <a:rPr lang="en-US" sz="2993" b="1">
                  <a:solidFill>
                    <a:srgbClr val="E56025"/>
                  </a:solidFill>
                  <a:latin typeface="Muli Black"/>
                  <a:ea typeface="Muli Black"/>
                  <a:cs typeface="Muli Black"/>
                  <a:sym typeface="Muli Black"/>
                </a:rPr>
                <a:t>Environment Track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3026884"/>
              <a:ext cx="8665557" cy="13770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just">
                <a:lnSpc>
                  <a:spcPts val="2878"/>
                </a:lnSpc>
                <a:spcBef>
                  <a:spcPct val="0"/>
                </a:spcBef>
              </a:pPr>
              <a:r>
                <a:rPr lang="en-US" sz="1918">
                  <a:solidFill>
                    <a:srgbClr val="000000"/>
                  </a:solidFill>
                  <a:latin typeface="Muli Black"/>
                  <a:ea typeface="Muli Black"/>
                  <a:cs typeface="Muli Black"/>
                  <a:sym typeface="Muli Black"/>
                </a:rPr>
                <a:t>Create solutions that promote gender inclusivity, workplace diversity, health and nutrition, education, and mental health.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2385641"/>
              <a:ext cx="3171351" cy="6141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741"/>
                </a:lnSpc>
              </a:pPr>
              <a:r>
                <a:rPr lang="en-US" sz="2993" b="1">
                  <a:solidFill>
                    <a:srgbClr val="659940"/>
                  </a:solidFill>
                  <a:latin typeface="Muli Black"/>
                  <a:ea typeface="Muli Black"/>
                  <a:cs typeface="Muli Black"/>
                  <a:sym typeface="Muli Black"/>
                </a:rPr>
                <a:t>Social Track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44509" y="2665143"/>
            <a:ext cx="7796347" cy="9789713"/>
          </a:xfrm>
          <a:custGeom>
            <a:avLst/>
            <a:gdLst/>
            <a:ahLst/>
            <a:cxnLst/>
            <a:rect l="l" t="t" r="r" b="b"/>
            <a:pathLst>
              <a:path w="9789713" h="9789713">
                <a:moveTo>
                  <a:pt x="0" y="0"/>
                </a:moveTo>
                <a:lnTo>
                  <a:pt x="9789714" y="0"/>
                </a:lnTo>
                <a:lnTo>
                  <a:pt x="9789714" y="9789714"/>
                </a:lnTo>
                <a:lnTo>
                  <a:pt x="0" y="97897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054494">
            <a:off x="5068924" y="9340230"/>
            <a:ext cx="9017758" cy="9017758"/>
            <a:chOff x="0" y="0"/>
            <a:chExt cx="12023678" cy="12023678"/>
          </a:xfrm>
        </p:grpSpPr>
        <p:grpSp>
          <p:nvGrpSpPr>
            <p:cNvPr id="4" name="Group 4"/>
            <p:cNvGrpSpPr/>
            <p:nvPr/>
          </p:nvGrpSpPr>
          <p:grpSpPr>
            <a:xfrm rot="-8451634">
              <a:off x="1738491" y="1738491"/>
              <a:ext cx="8546695" cy="8546695"/>
              <a:chOff x="0" y="0"/>
              <a:chExt cx="812800" cy="8128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 rot="-9680383">
              <a:off x="1377461" y="2211630"/>
              <a:ext cx="8546695" cy="8546695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 rot="-10381946">
              <a:off x="1638631" y="1869361"/>
              <a:ext cx="8546695" cy="8546695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3" name="Group 13"/>
          <p:cNvGrpSpPr/>
          <p:nvPr/>
        </p:nvGrpSpPr>
        <p:grpSpPr>
          <a:xfrm rot="5400000">
            <a:off x="749354" y="-8378021"/>
            <a:ext cx="4523932" cy="18894441"/>
            <a:chOff x="0" y="0"/>
            <a:chExt cx="6031909" cy="25192589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4419475"/>
              <a:ext cx="4423831" cy="10639223"/>
              <a:chOff x="0" y="0"/>
              <a:chExt cx="812800" cy="1954767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19547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9547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954767"/>
                    </a:lnTo>
                    <a:lnTo>
                      <a:pt x="0" y="1954767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6" name="TextBox 16"/>
              <p:cNvSpPr txBox="1"/>
              <p:nvPr/>
            </p:nvSpPr>
            <p:spPr>
              <a:xfrm>
                <a:off x="0" y="-47625"/>
                <a:ext cx="812800" cy="20023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0" y="15360559"/>
              <a:ext cx="4423831" cy="9832029"/>
              <a:chOff x="0" y="0"/>
              <a:chExt cx="812800" cy="180646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180646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80646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806460"/>
                    </a:lnTo>
                    <a:lnTo>
                      <a:pt x="0" y="180646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47625"/>
                <a:ext cx="812800" cy="18540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0" y="12846782"/>
              <a:ext cx="5671253" cy="4423831"/>
              <a:chOff x="0" y="0"/>
              <a:chExt cx="1041991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041991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1991" h="812800">
                    <a:moveTo>
                      <a:pt x="803866" y="0"/>
                    </a:moveTo>
                    <a:lnTo>
                      <a:pt x="1041991" y="238125"/>
                    </a:lnTo>
                    <a:lnTo>
                      <a:pt x="1041991" y="574675"/>
                    </a:lnTo>
                    <a:lnTo>
                      <a:pt x="803866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803866" y="0"/>
                    </a:lnTo>
                    <a:close/>
                  </a:path>
                </a:pathLst>
              </a:custGeom>
              <a:solidFill>
                <a:srgbClr val="F5BD3D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63500" y="15875"/>
                <a:ext cx="914991" cy="733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778635" y="0"/>
              <a:ext cx="5253274" cy="5586400"/>
              <a:chOff x="0" y="0"/>
              <a:chExt cx="965195" cy="1026401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965195" cy="1026401"/>
              </a:xfrm>
              <a:custGeom>
                <a:avLst/>
                <a:gdLst/>
                <a:ahLst/>
                <a:cxnLst/>
                <a:rect l="l" t="t" r="r" b="b"/>
                <a:pathLst>
                  <a:path w="965195" h="1026401">
                    <a:moveTo>
                      <a:pt x="482598" y="0"/>
                    </a:moveTo>
                    <a:lnTo>
                      <a:pt x="965195" y="203200"/>
                    </a:lnTo>
                    <a:lnTo>
                      <a:pt x="965195" y="823201"/>
                    </a:lnTo>
                    <a:lnTo>
                      <a:pt x="482598" y="1026401"/>
                    </a:lnTo>
                    <a:lnTo>
                      <a:pt x="0" y="823201"/>
                    </a:lnTo>
                    <a:lnTo>
                      <a:pt x="0" y="203200"/>
                    </a:lnTo>
                    <a:lnTo>
                      <a:pt x="482598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92075"/>
                <a:ext cx="965195" cy="7946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6" name="Freeform 26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1786019" y="4220416"/>
            <a:ext cx="7143337" cy="6676720"/>
            <a:chOff x="1000265" y="-3263"/>
            <a:chExt cx="9524449" cy="8902295"/>
          </a:xfrm>
        </p:grpSpPr>
        <p:sp>
          <p:nvSpPr>
            <p:cNvPr id="28" name="Freeform 28"/>
            <p:cNvSpPr/>
            <p:nvPr/>
          </p:nvSpPr>
          <p:spPr>
            <a:xfrm>
              <a:off x="3139688" y="232491"/>
              <a:ext cx="5234687" cy="3696997"/>
            </a:xfrm>
            <a:custGeom>
              <a:avLst/>
              <a:gdLst/>
              <a:ahLst/>
              <a:cxnLst/>
              <a:rect l="l" t="t" r="r" b="b"/>
              <a:pathLst>
                <a:path w="5234687" h="3696997">
                  <a:moveTo>
                    <a:pt x="0" y="0"/>
                  </a:moveTo>
                  <a:lnTo>
                    <a:pt x="5234686" y="0"/>
                  </a:lnTo>
                  <a:lnTo>
                    <a:pt x="5234686" y="3696997"/>
                  </a:lnTo>
                  <a:lnTo>
                    <a:pt x="0" y="36969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9" name="Freeform 29"/>
            <p:cNvSpPr/>
            <p:nvPr/>
          </p:nvSpPr>
          <p:spPr>
            <a:xfrm>
              <a:off x="3919040" y="-3263"/>
              <a:ext cx="3466284" cy="4030562"/>
            </a:xfrm>
            <a:custGeom>
              <a:avLst/>
              <a:gdLst/>
              <a:ahLst/>
              <a:cxnLst/>
              <a:rect l="l" t="t" r="r" b="b"/>
              <a:pathLst>
                <a:path w="3466284" h="4030562">
                  <a:moveTo>
                    <a:pt x="0" y="0"/>
                  </a:moveTo>
                  <a:lnTo>
                    <a:pt x="3466283" y="0"/>
                  </a:lnTo>
                  <a:lnTo>
                    <a:pt x="3466283" y="4030562"/>
                  </a:lnTo>
                  <a:lnTo>
                    <a:pt x="0" y="4030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>
              <a:off x="5355850" y="664913"/>
              <a:ext cx="866884" cy="1416075"/>
            </a:xfrm>
            <a:custGeom>
              <a:avLst/>
              <a:gdLst/>
              <a:ahLst/>
              <a:cxnLst/>
              <a:rect l="l" t="t" r="r" b="b"/>
              <a:pathLst>
                <a:path w="866884" h="1416075">
                  <a:moveTo>
                    <a:pt x="0" y="0"/>
                  </a:moveTo>
                  <a:lnTo>
                    <a:pt x="866884" y="0"/>
                  </a:lnTo>
                  <a:lnTo>
                    <a:pt x="866884" y="1416075"/>
                  </a:lnTo>
                  <a:lnTo>
                    <a:pt x="0" y="1416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t="-4241" r="-624201"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>
              <a:off x="4953858" y="5631971"/>
              <a:ext cx="1811159" cy="2092724"/>
            </a:xfrm>
            <a:custGeom>
              <a:avLst/>
              <a:gdLst/>
              <a:ahLst/>
              <a:cxnLst/>
              <a:rect l="l" t="t" r="r" b="b"/>
              <a:pathLst>
                <a:path w="1811158" h="2092724">
                  <a:moveTo>
                    <a:pt x="0" y="0"/>
                  </a:moveTo>
                  <a:lnTo>
                    <a:pt x="1811158" y="0"/>
                  </a:lnTo>
                  <a:lnTo>
                    <a:pt x="1811158" y="2092724"/>
                  </a:lnTo>
                  <a:lnTo>
                    <a:pt x="0" y="209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3" name="Freeform 33"/>
            <p:cNvSpPr/>
            <p:nvPr/>
          </p:nvSpPr>
          <p:spPr>
            <a:xfrm>
              <a:off x="6573221" y="5687620"/>
              <a:ext cx="851244" cy="851244"/>
            </a:xfrm>
            <a:custGeom>
              <a:avLst/>
              <a:gdLst/>
              <a:ahLst/>
              <a:cxnLst/>
              <a:rect l="l" t="t" r="r" b="b"/>
              <a:pathLst>
                <a:path w="851244" h="851244">
                  <a:moveTo>
                    <a:pt x="0" y="0"/>
                  </a:moveTo>
                  <a:lnTo>
                    <a:pt x="851243" y="0"/>
                  </a:lnTo>
                  <a:lnTo>
                    <a:pt x="851243" y="851244"/>
                  </a:lnTo>
                  <a:lnTo>
                    <a:pt x="0" y="8512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1000265" y="5725913"/>
              <a:ext cx="877986" cy="716656"/>
            </a:xfrm>
            <a:custGeom>
              <a:avLst/>
              <a:gdLst/>
              <a:ahLst/>
              <a:cxnLst/>
              <a:rect l="l" t="t" r="r" b="b"/>
              <a:pathLst>
                <a:path w="877986" h="716656">
                  <a:moveTo>
                    <a:pt x="0" y="0"/>
                  </a:moveTo>
                  <a:lnTo>
                    <a:pt x="877986" y="0"/>
                  </a:lnTo>
                  <a:lnTo>
                    <a:pt x="877986" y="716656"/>
                  </a:lnTo>
                  <a:lnTo>
                    <a:pt x="0" y="716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2109392" y="5631971"/>
              <a:ext cx="1811159" cy="2092724"/>
            </a:xfrm>
            <a:custGeom>
              <a:avLst/>
              <a:gdLst/>
              <a:ahLst/>
              <a:cxnLst/>
              <a:rect l="l" t="t" r="r" b="b"/>
              <a:pathLst>
                <a:path w="1811158" h="2092724">
                  <a:moveTo>
                    <a:pt x="0" y="0"/>
                  </a:moveTo>
                  <a:lnTo>
                    <a:pt x="1811158" y="0"/>
                  </a:lnTo>
                  <a:lnTo>
                    <a:pt x="1811158" y="2092724"/>
                  </a:lnTo>
                  <a:lnTo>
                    <a:pt x="0" y="209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TextBox 36"/>
            <p:cNvSpPr txBox="1"/>
            <p:nvPr/>
          </p:nvSpPr>
          <p:spPr>
            <a:xfrm>
              <a:off x="1848978" y="7915102"/>
              <a:ext cx="2331987" cy="9839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93"/>
                </a:lnSpc>
              </a:pPr>
              <a:r>
                <a:rPr lang="en-US" sz="1594" b="1">
                  <a:solidFill>
                    <a:srgbClr val="65994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BEST IN</a:t>
              </a:r>
            </a:p>
            <a:p>
              <a:pPr algn="ctr">
                <a:lnSpc>
                  <a:spcPts val="1993"/>
                </a:lnSpc>
              </a:pPr>
              <a:r>
                <a:rPr lang="en-US" sz="1594" b="1">
                  <a:solidFill>
                    <a:srgbClr val="65994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SOCIAL</a:t>
              </a:r>
            </a:p>
            <a:p>
              <a:pPr algn="ctr">
                <a:lnSpc>
                  <a:spcPts val="1993"/>
                </a:lnSpc>
              </a:pPr>
              <a:r>
                <a:rPr lang="en-US" sz="1594" b="1">
                  <a:solidFill>
                    <a:srgbClr val="65994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 IMPACT </a:t>
              </a:r>
            </a:p>
          </p:txBody>
        </p:sp>
        <p:sp>
          <p:nvSpPr>
            <p:cNvPr id="37" name="Freeform 37"/>
            <p:cNvSpPr/>
            <p:nvPr/>
          </p:nvSpPr>
          <p:spPr>
            <a:xfrm>
              <a:off x="7927461" y="5631971"/>
              <a:ext cx="1811159" cy="2092724"/>
            </a:xfrm>
            <a:custGeom>
              <a:avLst/>
              <a:gdLst/>
              <a:ahLst/>
              <a:cxnLst/>
              <a:rect l="l" t="t" r="r" b="b"/>
              <a:pathLst>
                <a:path w="1811158" h="2092724">
                  <a:moveTo>
                    <a:pt x="0" y="0"/>
                  </a:moveTo>
                  <a:lnTo>
                    <a:pt x="1811157" y="0"/>
                  </a:lnTo>
                  <a:lnTo>
                    <a:pt x="1811157" y="2092724"/>
                  </a:lnTo>
                  <a:lnTo>
                    <a:pt x="0" y="209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9394784" y="5822692"/>
              <a:ext cx="1129930" cy="946316"/>
            </a:xfrm>
            <a:custGeom>
              <a:avLst/>
              <a:gdLst/>
              <a:ahLst/>
              <a:cxnLst/>
              <a:rect l="l" t="t" r="r" b="b"/>
              <a:pathLst>
                <a:path w="1129930" h="946316">
                  <a:moveTo>
                    <a:pt x="0" y="0"/>
                  </a:moveTo>
                  <a:lnTo>
                    <a:pt x="1129930" y="0"/>
                  </a:lnTo>
                  <a:lnTo>
                    <a:pt x="1129930" y="946317"/>
                  </a:lnTo>
                  <a:lnTo>
                    <a:pt x="0" y="9463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3671775" y="5869821"/>
              <a:ext cx="945322" cy="486841"/>
            </a:xfrm>
            <a:custGeom>
              <a:avLst/>
              <a:gdLst/>
              <a:ahLst/>
              <a:cxnLst/>
              <a:rect l="l" t="t" r="r" b="b"/>
              <a:pathLst>
                <a:path w="945322" h="486841">
                  <a:moveTo>
                    <a:pt x="0" y="0"/>
                  </a:moveTo>
                  <a:lnTo>
                    <a:pt x="945322" y="0"/>
                  </a:lnTo>
                  <a:lnTo>
                    <a:pt x="945322" y="486841"/>
                  </a:lnTo>
                  <a:lnTo>
                    <a:pt x="0" y="486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TextBox 40"/>
            <p:cNvSpPr txBox="1"/>
            <p:nvPr/>
          </p:nvSpPr>
          <p:spPr>
            <a:xfrm>
              <a:off x="4372638" y="7915102"/>
              <a:ext cx="2973601" cy="9839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93"/>
                </a:lnSpc>
              </a:pPr>
              <a:r>
                <a:rPr lang="en-US" sz="1594" b="1" dirty="0">
                  <a:solidFill>
                    <a:srgbClr val="65994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MOST </a:t>
              </a:r>
            </a:p>
            <a:p>
              <a:pPr algn="ctr">
                <a:lnSpc>
                  <a:spcPts val="1993"/>
                </a:lnSpc>
              </a:pPr>
              <a:r>
                <a:rPr lang="en-US" sz="1594" b="1" dirty="0">
                  <a:solidFill>
                    <a:srgbClr val="65994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INNOVATIVE PRODUCT/SERVICE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1593028" y="4438863"/>
              <a:ext cx="8817361" cy="4733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18"/>
                </a:lnSpc>
              </a:pPr>
              <a:r>
                <a:rPr lang="en-US" sz="2334" b="1" dirty="0">
                  <a:solidFill>
                    <a:srgbClr val="65994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BEST IN OVERALL BUSINESS  PLAN</a:t>
              </a: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7346238" y="7915102"/>
              <a:ext cx="2973601" cy="9839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93"/>
                </a:lnSpc>
              </a:pPr>
              <a:r>
                <a:rPr lang="en-US" sz="1594" b="1">
                  <a:solidFill>
                    <a:srgbClr val="65994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BEST ENVIRONMENTAL</a:t>
              </a:r>
            </a:p>
            <a:p>
              <a:pPr algn="ctr">
                <a:lnSpc>
                  <a:spcPts val="1993"/>
                </a:lnSpc>
              </a:pPr>
              <a:r>
                <a:rPr lang="en-US" sz="1594" b="1">
                  <a:solidFill>
                    <a:srgbClr val="659940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IMPACT</a:t>
              </a:r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1896541" y="2780495"/>
            <a:ext cx="6709774" cy="801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74"/>
              </a:lnSpc>
            </a:pPr>
            <a:r>
              <a:rPr lang="en-US" sz="6074" b="1" dirty="0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AWARDS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054494">
            <a:off x="5068924" y="9340230"/>
            <a:ext cx="9017758" cy="9017758"/>
            <a:chOff x="0" y="0"/>
            <a:chExt cx="12023678" cy="12023678"/>
          </a:xfrm>
        </p:grpSpPr>
        <p:grpSp>
          <p:nvGrpSpPr>
            <p:cNvPr id="3" name="Group 3"/>
            <p:cNvGrpSpPr/>
            <p:nvPr/>
          </p:nvGrpSpPr>
          <p:grpSpPr>
            <a:xfrm rot="-8451634">
              <a:off x="1738491" y="1738491"/>
              <a:ext cx="8546695" cy="8546695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9680383">
              <a:off x="1377461" y="2211630"/>
              <a:ext cx="8546695" cy="8546695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-10381946">
              <a:off x="1638631" y="1869361"/>
              <a:ext cx="8546695" cy="8546695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5400000">
            <a:off x="749354" y="-8378021"/>
            <a:ext cx="4523932" cy="18894441"/>
            <a:chOff x="0" y="0"/>
            <a:chExt cx="6031909" cy="2519258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4419475"/>
              <a:ext cx="4423831" cy="10639223"/>
              <a:chOff x="0" y="0"/>
              <a:chExt cx="812800" cy="195476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19547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9547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954767"/>
                    </a:lnTo>
                    <a:lnTo>
                      <a:pt x="0" y="1954767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812800" cy="20023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15360559"/>
              <a:ext cx="4423831" cy="9832029"/>
              <a:chOff x="0" y="0"/>
              <a:chExt cx="812800" cy="180646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180646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80646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806460"/>
                    </a:lnTo>
                    <a:lnTo>
                      <a:pt x="0" y="180646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812800" cy="18540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0" y="12846782"/>
              <a:ext cx="5671253" cy="4423831"/>
              <a:chOff x="0" y="0"/>
              <a:chExt cx="1041991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041991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1991" h="812800">
                    <a:moveTo>
                      <a:pt x="803866" y="0"/>
                    </a:moveTo>
                    <a:lnTo>
                      <a:pt x="1041991" y="238125"/>
                    </a:lnTo>
                    <a:lnTo>
                      <a:pt x="1041991" y="574675"/>
                    </a:lnTo>
                    <a:lnTo>
                      <a:pt x="803866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803866" y="0"/>
                    </a:lnTo>
                    <a:close/>
                  </a:path>
                </a:pathLst>
              </a:custGeom>
              <a:solidFill>
                <a:srgbClr val="F5BD3D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63500" y="15875"/>
                <a:ext cx="914991" cy="733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778635" y="0"/>
              <a:ext cx="5253274" cy="5586400"/>
              <a:chOff x="0" y="0"/>
              <a:chExt cx="965195" cy="1026401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965195" cy="1026401"/>
              </a:xfrm>
              <a:custGeom>
                <a:avLst/>
                <a:gdLst/>
                <a:ahLst/>
                <a:cxnLst/>
                <a:rect l="l" t="t" r="r" b="b"/>
                <a:pathLst>
                  <a:path w="965195" h="1026401">
                    <a:moveTo>
                      <a:pt x="482598" y="0"/>
                    </a:moveTo>
                    <a:lnTo>
                      <a:pt x="965195" y="203200"/>
                    </a:lnTo>
                    <a:lnTo>
                      <a:pt x="965195" y="823201"/>
                    </a:lnTo>
                    <a:lnTo>
                      <a:pt x="482598" y="1026401"/>
                    </a:lnTo>
                    <a:lnTo>
                      <a:pt x="0" y="823201"/>
                    </a:lnTo>
                    <a:lnTo>
                      <a:pt x="0" y="203200"/>
                    </a:lnTo>
                    <a:lnTo>
                      <a:pt x="482598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92075"/>
                <a:ext cx="965195" cy="7946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5" name="Freeform 25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4463DE6-957E-C51B-DAF6-CD996A484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95" y="5895856"/>
            <a:ext cx="9005707" cy="565380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40D0B95C-3AC3-F52A-48F8-1D86DEE2F1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751" y="2189667"/>
            <a:ext cx="2855055" cy="353831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6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976" y="11633965"/>
            <a:ext cx="6279941" cy="3541666"/>
          </a:xfrm>
          <a:custGeom>
            <a:avLst/>
            <a:gdLst/>
            <a:ahLst/>
            <a:cxnLst/>
            <a:rect l="l" t="t" r="r" b="b"/>
            <a:pathLst>
              <a:path w="6279941" h="3541666">
                <a:moveTo>
                  <a:pt x="0" y="0"/>
                </a:moveTo>
                <a:lnTo>
                  <a:pt x="6279942" y="0"/>
                </a:lnTo>
                <a:lnTo>
                  <a:pt x="6279942" y="3541666"/>
                </a:lnTo>
                <a:lnTo>
                  <a:pt x="0" y="35416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2976" y="9061581"/>
            <a:ext cx="4646704" cy="2572384"/>
          </a:xfrm>
          <a:custGeom>
            <a:avLst/>
            <a:gdLst/>
            <a:ahLst/>
            <a:cxnLst/>
            <a:rect l="l" t="t" r="r" b="b"/>
            <a:pathLst>
              <a:path w="4646704" h="2572384">
                <a:moveTo>
                  <a:pt x="0" y="0"/>
                </a:moveTo>
                <a:lnTo>
                  <a:pt x="4646704" y="0"/>
                </a:lnTo>
                <a:lnTo>
                  <a:pt x="4646704" y="2572384"/>
                </a:lnTo>
                <a:lnTo>
                  <a:pt x="0" y="25723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302918" y="11633965"/>
            <a:ext cx="5666666" cy="3541666"/>
          </a:xfrm>
          <a:custGeom>
            <a:avLst/>
            <a:gdLst/>
            <a:ahLst/>
            <a:cxnLst/>
            <a:rect l="l" t="t" r="r" b="b"/>
            <a:pathLst>
              <a:path w="5666666" h="3541666">
                <a:moveTo>
                  <a:pt x="0" y="0"/>
                </a:moveTo>
                <a:lnTo>
                  <a:pt x="5666666" y="0"/>
                </a:lnTo>
                <a:lnTo>
                  <a:pt x="5666666" y="3541666"/>
                </a:lnTo>
                <a:lnTo>
                  <a:pt x="0" y="3541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481544" y="6854548"/>
            <a:ext cx="6608863" cy="4956647"/>
          </a:xfrm>
          <a:custGeom>
            <a:avLst/>
            <a:gdLst/>
            <a:ahLst/>
            <a:cxnLst/>
            <a:rect l="l" t="t" r="r" b="b"/>
            <a:pathLst>
              <a:path w="6608863" h="4956647">
                <a:moveTo>
                  <a:pt x="0" y="0"/>
                </a:moveTo>
                <a:lnTo>
                  <a:pt x="6608863" y="0"/>
                </a:lnTo>
                <a:lnTo>
                  <a:pt x="6608863" y="4956648"/>
                </a:lnTo>
                <a:lnTo>
                  <a:pt x="0" y="49566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 rot="-3101576">
            <a:off x="7790564" y="-2428167"/>
            <a:ext cx="4984604" cy="8645210"/>
            <a:chOff x="0" y="0"/>
            <a:chExt cx="1263090" cy="219068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63090" cy="2190680"/>
            </a:xfrm>
            <a:custGeom>
              <a:avLst/>
              <a:gdLst/>
              <a:ahLst/>
              <a:cxnLst/>
              <a:rect l="l" t="t" r="r" b="b"/>
              <a:pathLst>
                <a:path w="1263090" h="2190680">
                  <a:moveTo>
                    <a:pt x="0" y="0"/>
                  </a:moveTo>
                  <a:lnTo>
                    <a:pt x="1263090" y="0"/>
                  </a:lnTo>
                  <a:lnTo>
                    <a:pt x="1263090" y="2190680"/>
                  </a:lnTo>
                  <a:lnTo>
                    <a:pt x="0" y="219068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263090" cy="22383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0" y="2127360"/>
            <a:ext cx="6302918" cy="4727188"/>
          </a:xfrm>
          <a:custGeom>
            <a:avLst/>
            <a:gdLst/>
            <a:ahLst/>
            <a:cxnLst/>
            <a:rect l="l" t="t" r="r" b="b"/>
            <a:pathLst>
              <a:path w="6302918" h="4727188">
                <a:moveTo>
                  <a:pt x="0" y="0"/>
                </a:moveTo>
                <a:lnTo>
                  <a:pt x="6302918" y="0"/>
                </a:lnTo>
                <a:lnTo>
                  <a:pt x="6302918" y="4727188"/>
                </a:lnTo>
                <a:lnTo>
                  <a:pt x="0" y="47271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302918" y="3866275"/>
            <a:ext cx="4389082" cy="2988274"/>
          </a:xfrm>
          <a:custGeom>
            <a:avLst/>
            <a:gdLst/>
            <a:ahLst/>
            <a:cxnLst/>
            <a:rect l="l" t="t" r="r" b="b"/>
            <a:pathLst>
              <a:path w="4389082" h="2988274">
                <a:moveTo>
                  <a:pt x="0" y="0"/>
                </a:moveTo>
                <a:lnTo>
                  <a:pt x="4389082" y="0"/>
                </a:lnTo>
                <a:lnTo>
                  <a:pt x="4389082" y="2988273"/>
                </a:lnTo>
                <a:lnTo>
                  <a:pt x="0" y="29882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0211" t="-4499" r="-9700" b="-5999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2976" y="6854548"/>
            <a:ext cx="4458568" cy="2207033"/>
          </a:xfrm>
          <a:custGeom>
            <a:avLst/>
            <a:gdLst/>
            <a:ahLst/>
            <a:cxnLst/>
            <a:rect l="l" t="t" r="r" b="b"/>
            <a:pathLst>
              <a:path w="4458568" h="2207033">
                <a:moveTo>
                  <a:pt x="0" y="0"/>
                </a:moveTo>
                <a:lnTo>
                  <a:pt x="4458568" y="0"/>
                </a:lnTo>
                <a:lnTo>
                  <a:pt x="4458568" y="2207033"/>
                </a:lnTo>
                <a:lnTo>
                  <a:pt x="0" y="22070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8594" r="-19256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6302918" y="1267476"/>
            <a:ext cx="4389082" cy="2598799"/>
          </a:xfrm>
          <a:custGeom>
            <a:avLst/>
            <a:gdLst/>
            <a:ahLst/>
            <a:cxnLst/>
            <a:rect l="l" t="t" r="r" b="b"/>
            <a:pathLst>
              <a:path w="4389082" h="2598799">
                <a:moveTo>
                  <a:pt x="0" y="0"/>
                </a:moveTo>
                <a:lnTo>
                  <a:pt x="4389082" y="0"/>
                </a:lnTo>
                <a:lnTo>
                  <a:pt x="4389082" y="2598799"/>
                </a:lnTo>
                <a:lnTo>
                  <a:pt x="0" y="259879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0" y="1171118"/>
            <a:ext cx="2695157" cy="2695157"/>
          </a:xfrm>
          <a:custGeom>
            <a:avLst/>
            <a:gdLst/>
            <a:ahLst/>
            <a:cxnLst/>
            <a:rect l="l" t="t" r="r" b="b"/>
            <a:pathLst>
              <a:path w="2695157" h="2695157">
                <a:moveTo>
                  <a:pt x="0" y="0"/>
                </a:moveTo>
                <a:lnTo>
                  <a:pt x="2695157" y="0"/>
                </a:lnTo>
                <a:lnTo>
                  <a:pt x="2695157" y="2695157"/>
                </a:lnTo>
                <a:lnTo>
                  <a:pt x="0" y="269515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2873207" y="1360676"/>
            <a:ext cx="2316039" cy="2316039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0712" tIns="30712" rIns="30712" bIns="30712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2683648" y="1171118"/>
            <a:ext cx="2695157" cy="2695157"/>
          </a:xfrm>
          <a:custGeom>
            <a:avLst/>
            <a:gdLst/>
            <a:ahLst/>
            <a:cxnLst/>
            <a:rect l="l" t="t" r="r" b="b"/>
            <a:pathLst>
              <a:path w="2695157" h="2695157">
                <a:moveTo>
                  <a:pt x="0" y="0"/>
                </a:moveTo>
                <a:lnTo>
                  <a:pt x="2695157" y="0"/>
                </a:lnTo>
                <a:lnTo>
                  <a:pt x="2695157" y="2695157"/>
                </a:lnTo>
                <a:lnTo>
                  <a:pt x="0" y="269515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grpSp>
        <p:nvGrpSpPr>
          <p:cNvPr id="33" name="Group 33"/>
          <p:cNvGrpSpPr/>
          <p:nvPr/>
        </p:nvGrpSpPr>
        <p:grpSpPr>
          <a:xfrm>
            <a:off x="5346000" y="6371390"/>
            <a:ext cx="2377220" cy="2377220"/>
            <a:chOff x="0" y="0"/>
            <a:chExt cx="3169626" cy="3169626"/>
          </a:xfrm>
        </p:grpSpPr>
        <p:grpSp>
          <p:nvGrpSpPr>
            <p:cNvPr id="34" name="Group 34"/>
            <p:cNvGrpSpPr/>
            <p:nvPr/>
          </p:nvGrpSpPr>
          <p:grpSpPr>
            <a:xfrm>
              <a:off x="451716" y="358451"/>
              <a:ext cx="2452724" cy="2452724"/>
              <a:chOff x="0" y="0"/>
              <a:chExt cx="812800" cy="812800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sp>
          <p:nvSpPr>
            <p:cNvPr id="37" name="Freeform 37"/>
            <p:cNvSpPr/>
            <p:nvPr/>
          </p:nvSpPr>
          <p:spPr>
            <a:xfrm>
              <a:off x="0" y="0"/>
              <a:ext cx="3169626" cy="3169626"/>
            </a:xfrm>
            <a:custGeom>
              <a:avLst/>
              <a:gdLst/>
              <a:ahLst/>
              <a:cxnLst/>
              <a:rect l="l" t="t" r="r" b="b"/>
              <a:pathLst>
                <a:path w="3169626" h="3169626">
                  <a:moveTo>
                    <a:pt x="0" y="0"/>
                  </a:moveTo>
                  <a:lnTo>
                    <a:pt x="3169626" y="0"/>
                  </a:lnTo>
                  <a:lnTo>
                    <a:pt x="3169626" y="3169626"/>
                  </a:lnTo>
                  <a:lnTo>
                    <a:pt x="0" y="31696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</p:sp>
      </p:grpSp>
      <p:sp>
        <p:nvSpPr>
          <p:cNvPr id="38" name="TextBox 38"/>
          <p:cNvSpPr txBox="1"/>
          <p:nvPr/>
        </p:nvSpPr>
        <p:spPr>
          <a:xfrm>
            <a:off x="200207" y="191240"/>
            <a:ext cx="5346000" cy="877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12"/>
              </a:lnSpc>
            </a:pPr>
            <a:r>
              <a:rPr lang="en-US" sz="5151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KiNAYA 1.0 &amp; 2.0</a:t>
            </a:r>
          </a:p>
        </p:txBody>
      </p:sp>
      <p:sp>
        <p:nvSpPr>
          <p:cNvPr id="39" name="Freeform 39"/>
          <p:cNvSpPr/>
          <p:nvPr/>
        </p:nvSpPr>
        <p:spPr>
          <a:xfrm>
            <a:off x="7723220" y="6339729"/>
            <a:ext cx="2440542" cy="2440542"/>
          </a:xfrm>
          <a:custGeom>
            <a:avLst/>
            <a:gdLst/>
            <a:ahLst/>
            <a:cxnLst/>
            <a:rect l="l" t="t" r="r" b="b"/>
            <a:pathLst>
              <a:path w="2440542" h="2440542">
                <a:moveTo>
                  <a:pt x="0" y="0"/>
                </a:moveTo>
                <a:lnTo>
                  <a:pt x="2440542" y="0"/>
                </a:lnTo>
                <a:lnTo>
                  <a:pt x="2440542" y="2440542"/>
                </a:lnTo>
                <a:lnTo>
                  <a:pt x="0" y="244054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054494">
            <a:off x="5068924" y="9340230"/>
            <a:ext cx="9017758" cy="9017758"/>
            <a:chOff x="0" y="0"/>
            <a:chExt cx="12023678" cy="12023678"/>
          </a:xfrm>
        </p:grpSpPr>
        <p:grpSp>
          <p:nvGrpSpPr>
            <p:cNvPr id="3" name="Group 3"/>
            <p:cNvGrpSpPr/>
            <p:nvPr/>
          </p:nvGrpSpPr>
          <p:grpSpPr>
            <a:xfrm rot="-8451634">
              <a:off x="1738491" y="1738491"/>
              <a:ext cx="8546695" cy="8546695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 rot="-9680383">
              <a:off x="1377461" y="2211630"/>
              <a:ext cx="8546695" cy="8546695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 rot="-10381946">
              <a:off x="1638631" y="1869361"/>
              <a:ext cx="8546695" cy="8546695"/>
              <a:chOff x="0" y="0"/>
              <a:chExt cx="812800" cy="8128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5400000">
            <a:off x="749354" y="-8378021"/>
            <a:ext cx="4523932" cy="18894441"/>
            <a:chOff x="0" y="0"/>
            <a:chExt cx="6031909" cy="2519258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4419475"/>
              <a:ext cx="4423831" cy="10639223"/>
              <a:chOff x="0" y="0"/>
              <a:chExt cx="812800" cy="195476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19547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9547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954767"/>
                    </a:lnTo>
                    <a:lnTo>
                      <a:pt x="0" y="1954767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812800" cy="20023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15360559"/>
              <a:ext cx="4423831" cy="9832029"/>
              <a:chOff x="0" y="0"/>
              <a:chExt cx="812800" cy="180646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180646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80646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806460"/>
                    </a:lnTo>
                    <a:lnTo>
                      <a:pt x="0" y="180646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812800" cy="18540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0" y="12846782"/>
              <a:ext cx="5671253" cy="4423831"/>
              <a:chOff x="0" y="0"/>
              <a:chExt cx="1041991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041991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1991" h="812800">
                    <a:moveTo>
                      <a:pt x="803866" y="0"/>
                    </a:moveTo>
                    <a:lnTo>
                      <a:pt x="1041991" y="238125"/>
                    </a:lnTo>
                    <a:lnTo>
                      <a:pt x="1041991" y="574675"/>
                    </a:lnTo>
                    <a:lnTo>
                      <a:pt x="803866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803866" y="0"/>
                    </a:lnTo>
                    <a:close/>
                  </a:path>
                </a:pathLst>
              </a:custGeom>
              <a:solidFill>
                <a:srgbClr val="F5BD3D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63500" y="15875"/>
                <a:ext cx="914991" cy="733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778635" y="0"/>
              <a:ext cx="5253274" cy="5586400"/>
              <a:chOff x="0" y="0"/>
              <a:chExt cx="965195" cy="1026401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965195" cy="1026401"/>
              </a:xfrm>
              <a:custGeom>
                <a:avLst/>
                <a:gdLst/>
                <a:ahLst/>
                <a:cxnLst/>
                <a:rect l="l" t="t" r="r" b="b"/>
                <a:pathLst>
                  <a:path w="965195" h="1026401">
                    <a:moveTo>
                      <a:pt x="482598" y="0"/>
                    </a:moveTo>
                    <a:lnTo>
                      <a:pt x="965195" y="203200"/>
                    </a:lnTo>
                    <a:lnTo>
                      <a:pt x="965195" y="823201"/>
                    </a:lnTo>
                    <a:lnTo>
                      <a:pt x="482598" y="1026401"/>
                    </a:lnTo>
                    <a:lnTo>
                      <a:pt x="0" y="823201"/>
                    </a:lnTo>
                    <a:lnTo>
                      <a:pt x="0" y="203200"/>
                    </a:lnTo>
                    <a:lnTo>
                      <a:pt x="482598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92075"/>
                <a:ext cx="965195" cy="7946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5" name="Freeform 25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496321" y="4840901"/>
            <a:ext cx="396189" cy="396189"/>
          </a:xfrm>
          <a:custGeom>
            <a:avLst/>
            <a:gdLst/>
            <a:ahLst/>
            <a:cxnLst/>
            <a:rect l="l" t="t" r="r" b="b"/>
            <a:pathLst>
              <a:path w="396189" h="396189">
                <a:moveTo>
                  <a:pt x="0" y="0"/>
                </a:moveTo>
                <a:lnTo>
                  <a:pt x="396189" y="0"/>
                </a:lnTo>
                <a:lnTo>
                  <a:pt x="396189" y="396189"/>
                </a:lnTo>
                <a:lnTo>
                  <a:pt x="0" y="3961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496321" y="5460187"/>
            <a:ext cx="396189" cy="396189"/>
          </a:xfrm>
          <a:custGeom>
            <a:avLst/>
            <a:gdLst/>
            <a:ahLst/>
            <a:cxnLst/>
            <a:rect l="l" t="t" r="r" b="b"/>
            <a:pathLst>
              <a:path w="396189" h="396189">
                <a:moveTo>
                  <a:pt x="0" y="0"/>
                </a:moveTo>
                <a:lnTo>
                  <a:pt x="396189" y="0"/>
                </a:lnTo>
                <a:lnTo>
                  <a:pt x="396189" y="396189"/>
                </a:lnTo>
                <a:lnTo>
                  <a:pt x="0" y="3961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496321" y="6075451"/>
            <a:ext cx="396189" cy="396189"/>
          </a:xfrm>
          <a:custGeom>
            <a:avLst/>
            <a:gdLst/>
            <a:ahLst/>
            <a:cxnLst/>
            <a:rect l="l" t="t" r="r" b="b"/>
            <a:pathLst>
              <a:path w="396189" h="396189">
                <a:moveTo>
                  <a:pt x="0" y="0"/>
                </a:moveTo>
                <a:lnTo>
                  <a:pt x="396189" y="0"/>
                </a:lnTo>
                <a:lnTo>
                  <a:pt x="396189" y="396189"/>
                </a:lnTo>
                <a:lnTo>
                  <a:pt x="0" y="39618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282642" y="3854393"/>
            <a:ext cx="7843487" cy="529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63"/>
              </a:lnSpc>
            </a:pPr>
            <a:r>
              <a:rPr lang="en-US" sz="3963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For more information, visit: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69200" y="4888526"/>
            <a:ext cx="9270506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85"/>
              </a:lnSpc>
            </a:pPr>
            <a:r>
              <a:rPr lang="en-US" sz="2485" dirty="0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https://www.peopledevintl.com/</a:t>
            </a:r>
          </a:p>
          <a:p>
            <a:pPr algn="l">
              <a:lnSpc>
                <a:spcPts val="2485"/>
              </a:lnSpc>
            </a:pPr>
            <a:endParaRPr lang="en-US" sz="2485" dirty="0">
              <a:solidFill>
                <a:srgbClr val="000000"/>
              </a:solidFill>
              <a:latin typeface="Muli Black"/>
              <a:ea typeface="Muli Black"/>
              <a:cs typeface="Muli Black"/>
              <a:sym typeface="Muli Black"/>
            </a:endParaRPr>
          </a:p>
          <a:p>
            <a:pPr algn="l">
              <a:lnSpc>
                <a:spcPts val="2485"/>
              </a:lnSpc>
            </a:pPr>
            <a:r>
              <a:rPr lang="en-US" sz="2485" dirty="0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https://www.facebook.com/PeopleDevIntl</a:t>
            </a:r>
          </a:p>
          <a:p>
            <a:pPr algn="l">
              <a:lnSpc>
                <a:spcPts val="2485"/>
              </a:lnSpc>
            </a:pPr>
            <a:endParaRPr lang="en-US" sz="2485" dirty="0">
              <a:solidFill>
                <a:srgbClr val="000000"/>
              </a:solidFill>
              <a:latin typeface="Muli Black"/>
              <a:ea typeface="Muli Black"/>
              <a:cs typeface="Muli Black"/>
              <a:sym typeface="Muli Black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282642" y="7380537"/>
            <a:ext cx="7843487" cy="529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63"/>
              </a:lnSpc>
            </a:pPr>
            <a:r>
              <a:rPr lang="en-US" sz="3963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For inquiries please email: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69200" y="7953329"/>
            <a:ext cx="9270506" cy="5052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6653" lvl="1" indent="-268327" algn="l">
              <a:lnSpc>
                <a:spcPts val="2485"/>
              </a:lnSpc>
              <a:buFont typeface="Arial"/>
              <a:buChar char="•"/>
            </a:pPr>
            <a:r>
              <a:rPr lang="en-US" sz="2485" b="1" dirty="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Gary Mendoza</a:t>
            </a:r>
            <a:r>
              <a:rPr lang="en-US" sz="2485" dirty="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-  Chairman Emeritus</a:t>
            </a:r>
          </a:p>
          <a:p>
            <a:pPr marL="536653" lvl="1" indent="-268327" algn="l">
              <a:lnSpc>
                <a:spcPts val="2485"/>
              </a:lnSpc>
              <a:buFont typeface="Arial"/>
              <a:buChar char="•"/>
            </a:pPr>
            <a:r>
              <a:rPr lang="en-US" sz="2485" dirty="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  <a:hlinkClick r:id="rId9" tooltip="mailto:Lutgardo.mendoza@gmail.com"/>
              </a:rPr>
              <a:t>l</a:t>
            </a:r>
            <a:r>
              <a:rPr lang="en-US" sz="2485" dirty="0">
                <a:solidFill>
                  <a:srgbClr val="659940"/>
                </a:solidFill>
                <a:latin typeface="Montserrat Classic"/>
                <a:ea typeface="Montserrat Classic"/>
                <a:cs typeface="Montserrat Classic"/>
                <a:sym typeface="Montserrat Classic"/>
                <a:hlinkClick r:id="rId9" tooltip="mailto:Lutgardo.mendoza@gmail.com"/>
              </a:rPr>
              <a:t>utgardo.mendoza@gmail.com</a:t>
            </a:r>
          </a:p>
          <a:p>
            <a:pPr algn="l">
              <a:lnSpc>
                <a:spcPts val="2485"/>
              </a:lnSpc>
            </a:pPr>
            <a:endParaRPr lang="en-US" sz="2485" dirty="0">
              <a:solidFill>
                <a:srgbClr val="659940"/>
              </a:solidFill>
              <a:latin typeface="Montserrat Classic"/>
              <a:ea typeface="Montserrat Classic"/>
              <a:cs typeface="Montserrat Classic"/>
              <a:sym typeface="Montserrat Classic"/>
              <a:hlinkClick r:id="rId9" tooltip="mailto:Lutgardo.mendoza@gmail.com"/>
            </a:endParaRPr>
          </a:p>
          <a:p>
            <a:pPr marL="536653" lvl="1" indent="-268327" algn="l">
              <a:lnSpc>
                <a:spcPts val="2485"/>
              </a:lnSpc>
              <a:buFont typeface="Arial"/>
              <a:buChar char="•"/>
            </a:pPr>
            <a:r>
              <a:rPr lang="en-US" sz="2485" b="1" dirty="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Lyndon Alarcon</a:t>
            </a:r>
            <a:r>
              <a:rPr lang="en-US" sz="2485" dirty="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– President:</a:t>
            </a:r>
          </a:p>
          <a:p>
            <a:pPr algn="l">
              <a:lnSpc>
                <a:spcPts val="2485"/>
              </a:lnSpc>
            </a:pPr>
            <a:r>
              <a:rPr lang="en-US" sz="2485" dirty="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   </a:t>
            </a:r>
            <a:r>
              <a:rPr lang="en-US" sz="2485" dirty="0">
                <a:solidFill>
                  <a:srgbClr val="65994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</a:t>
            </a:r>
            <a:r>
              <a:rPr lang="en-US" sz="2485" dirty="0">
                <a:solidFill>
                  <a:srgbClr val="659940"/>
                </a:solidFill>
                <a:latin typeface="Montserrat Classic"/>
                <a:ea typeface="Montserrat Classic"/>
                <a:cs typeface="Montserrat Classic"/>
                <a:sym typeface="Montserrat Classic"/>
                <a:hlinkClick r:id="rId10" tooltip="mailto:lyndonalarcon64@gmail.com"/>
              </a:rPr>
              <a:t>lyndonalarcon64@gmail.com</a:t>
            </a:r>
          </a:p>
          <a:p>
            <a:pPr algn="l">
              <a:lnSpc>
                <a:spcPts val="2485"/>
              </a:lnSpc>
            </a:pPr>
            <a:endParaRPr lang="en-US" sz="2485" dirty="0">
              <a:solidFill>
                <a:srgbClr val="659940"/>
              </a:solidFill>
              <a:latin typeface="Montserrat Classic"/>
              <a:ea typeface="Montserrat Classic"/>
              <a:cs typeface="Montserrat Classic"/>
              <a:sym typeface="Montserrat Classic"/>
              <a:hlinkClick r:id="rId10" tooltip="mailto:lyndonalarcon64@gmail.com"/>
            </a:endParaRPr>
          </a:p>
          <a:p>
            <a:pPr marL="536653" lvl="1" indent="-268327" algn="l">
              <a:lnSpc>
                <a:spcPts val="2485"/>
              </a:lnSpc>
              <a:buFont typeface="Arial"/>
              <a:buChar char="•"/>
            </a:pPr>
            <a:r>
              <a:rPr lang="en-US" sz="2485" b="1" dirty="0">
                <a:solidFill>
                  <a:srgbClr val="00000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Kat Tucay</a:t>
            </a:r>
            <a:r>
              <a:rPr lang="en-US" sz="2485" dirty="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– </a:t>
            </a:r>
            <a:r>
              <a:rPr lang="en-US" sz="2485" dirty="0" err="1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Entrep</a:t>
            </a:r>
            <a:r>
              <a:rPr lang="en-US" sz="2485" dirty="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Dev. Director</a:t>
            </a:r>
          </a:p>
          <a:p>
            <a:pPr algn="l">
              <a:lnSpc>
                <a:spcPts val="2485"/>
              </a:lnSpc>
            </a:pPr>
            <a:r>
              <a:rPr lang="en-US" sz="2485" dirty="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  </a:t>
            </a:r>
            <a:r>
              <a:rPr lang="en-US" sz="2485" dirty="0">
                <a:solidFill>
                  <a:srgbClr val="65994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 </a:t>
            </a:r>
            <a:r>
              <a:rPr lang="en-US" sz="2485" u="sng" dirty="0">
                <a:solidFill>
                  <a:schemeClr val="tx2">
                    <a:lumMod val="75000"/>
                  </a:scheme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katrinetucay@yahoo.com</a:t>
            </a:r>
            <a:r>
              <a:rPr lang="en-US" sz="2485" dirty="0">
                <a:solidFill>
                  <a:srgbClr val="65994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or </a:t>
            </a:r>
            <a:r>
              <a:rPr lang="en-US" sz="2485" dirty="0">
                <a:solidFill>
                  <a:srgbClr val="659940"/>
                </a:solidFill>
                <a:latin typeface="Montserrat Classic"/>
                <a:ea typeface="Montserrat Classic"/>
                <a:cs typeface="Montserrat Classic"/>
                <a:sym typeface="Montserrat Classic"/>
                <a:hlinkClick r:id="rId11"/>
              </a:rPr>
              <a:t>katucay@nvsu.edu.ph</a:t>
            </a:r>
            <a:endParaRPr lang="en-US" sz="2485" dirty="0">
              <a:solidFill>
                <a:srgbClr val="659940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algn="l">
              <a:lnSpc>
                <a:spcPts val="2485"/>
              </a:lnSpc>
            </a:pPr>
            <a:r>
              <a:rPr lang="en-US" sz="2485" dirty="0">
                <a:solidFill>
                  <a:srgbClr val="65994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 </a:t>
            </a:r>
          </a:p>
          <a:p>
            <a:pPr marL="800100" lvl="1" indent="-342900">
              <a:lnSpc>
                <a:spcPts val="2485"/>
              </a:lnSpc>
              <a:buFont typeface="Arial" panose="020B0604020202020204" pitchFamily="34" charset="0"/>
              <a:buChar char="•"/>
            </a:pPr>
            <a:r>
              <a:rPr lang="en-US" sz="2485" dirty="0">
                <a:solidFill>
                  <a:srgbClr val="65994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2485" b="1" dirty="0">
                <a:latin typeface="Montserrat Classic"/>
                <a:ea typeface="Montserrat Classic"/>
                <a:cs typeface="Montserrat Classic"/>
                <a:sym typeface="Montserrat Classic"/>
              </a:rPr>
              <a:t>Clare Gonzales – </a:t>
            </a:r>
            <a:r>
              <a:rPr lang="en-US" sz="2485" dirty="0">
                <a:latin typeface="Montserrat Classic"/>
                <a:ea typeface="Montserrat Classic"/>
                <a:cs typeface="Montserrat Classic"/>
                <a:sym typeface="Montserrat Classic"/>
              </a:rPr>
              <a:t>Digital Marketing/ Events Head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85" b="1" dirty="0">
                <a:latin typeface="Montserrat Classic"/>
                <a:ea typeface="Montserrat Classic"/>
                <a:cs typeface="Montserrat Classic"/>
                <a:sym typeface="Montserrat Classic"/>
              </a:rPr>
              <a:t>      </a:t>
            </a:r>
            <a:r>
              <a:rPr lang="en-PH" sz="2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clareangelagonzales14@gmail.com</a:t>
            </a:r>
            <a:endParaRPr lang="en-PH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2485"/>
              </a:lnSpc>
            </a:pPr>
            <a:endParaRPr lang="en-US" sz="2485" b="1" dirty="0"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algn="l">
              <a:lnSpc>
                <a:spcPts val="2485"/>
              </a:lnSpc>
            </a:pPr>
            <a:r>
              <a:rPr lang="en-US" sz="2485" dirty="0">
                <a:solidFill>
                  <a:srgbClr val="65994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</a:p>
          <a:p>
            <a:pPr algn="l">
              <a:lnSpc>
                <a:spcPts val="2485"/>
              </a:lnSpc>
            </a:pPr>
            <a:endParaRPr lang="en-US" sz="2485" dirty="0">
              <a:solidFill>
                <a:srgbClr val="659940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marL="0" lvl="0" indent="0" algn="l">
              <a:lnSpc>
                <a:spcPts val="2485"/>
              </a:lnSpc>
            </a:pPr>
            <a:endParaRPr lang="en-US" sz="2485" dirty="0">
              <a:solidFill>
                <a:srgbClr val="659940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330233" y="250648"/>
            <a:ext cx="5201172" cy="2846459"/>
          </a:xfrm>
          <a:custGeom>
            <a:avLst/>
            <a:gdLst/>
            <a:ahLst/>
            <a:cxnLst/>
            <a:rect l="l" t="t" r="r" b="b"/>
            <a:pathLst>
              <a:path w="5201172" h="2846459">
                <a:moveTo>
                  <a:pt x="0" y="0"/>
                </a:moveTo>
                <a:lnTo>
                  <a:pt x="5201171" y="0"/>
                </a:lnTo>
                <a:lnTo>
                  <a:pt x="5201171" y="2846460"/>
                </a:lnTo>
                <a:lnTo>
                  <a:pt x="0" y="28464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99469" y="11720441"/>
            <a:ext cx="5201172" cy="2846459"/>
          </a:xfrm>
          <a:custGeom>
            <a:avLst/>
            <a:gdLst/>
            <a:ahLst/>
            <a:cxnLst/>
            <a:rect l="l" t="t" r="r" b="b"/>
            <a:pathLst>
              <a:path w="5201172" h="2846459">
                <a:moveTo>
                  <a:pt x="0" y="0"/>
                </a:moveTo>
                <a:lnTo>
                  <a:pt x="5201171" y="0"/>
                </a:lnTo>
                <a:lnTo>
                  <a:pt x="5201171" y="2846460"/>
                </a:lnTo>
                <a:lnTo>
                  <a:pt x="0" y="28464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 rot="107629">
            <a:off x="5973414" y="10488868"/>
            <a:ext cx="6410021" cy="6410021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1121118">
            <a:off x="5973414" y="10042506"/>
            <a:ext cx="6410021" cy="6410021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 rot="-1822681">
            <a:off x="5973414" y="10365404"/>
            <a:ext cx="6410021" cy="6410021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 rot="107629">
            <a:off x="-2798128" y="-2012347"/>
            <a:ext cx="6410021" cy="6410021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 rot="-1121118">
            <a:off x="-2867828" y="-2012347"/>
            <a:ext cx="6410021" cy="64100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 rot="-2487778">
            <a:off x="-2798128" y="-2088147"/>
            <a:ext cx="6410021" cy="64100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174276" y="4268168"/>
            <a:ext cx="8343447" cy="6556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32"/>
              </a:lnSpc>
            </a:pPr>
            <a:r>
              <a:rPr lang="en-US" sz="3094" spc="30" dirty="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Kinaya is a 6 week  scalable </a:t>
            </a:r>
            <a:r>
              <a:rPr lang="en-US" sz="3094" b="1" spc="30" dirty="0">
                <a:solidFill>
                  <a:srgbClr val="E56025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virtual entrepreneurship development  program</a:t>
            </a:r>
            <a:r>
              <a:rPr lang="en-US" sz="3094" spc="30" dirty="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that aims to hone the entrepreneurial skills of the youth. Through this program, participants would be given the opportunity to solve community problems and turn solutions into a livelihood. The program's capstone is an SDG-integrated business plan pitching competition. From 2022 to 2025 , this program was able to train over 500 individuals.</a:t>
            </a:r>
          </a:p>
        </p:txBody>
      </p:sp>
      <p:sp>
        <p:nvSpPr>
          <p:cNvPr id="23" name="Freeform 23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03800" y="0"/>
            <a:ext cx="5201172" cy="2846459"/>
          </a:xfrm>
          <a:custGeom>
            <a:avLst/>
            <a:gdLst/>
            <a:ahLst/>
            <a:cxnLst/>
            <a:rect l="l" t="t" r="r" b="b"/>
            <a:pathLst>
              <a:path w="5201172" h="2846459">
                <a:moveTo>
                  <a:pt x="0" y="0"/>
                </a:moveTo>
                <a:lnTo>
                  <a:pt x="5201172" y="0"/>
                </a:lnTo>
                <a:lnTo>
                  <a:pt x="5201172" y="2846459"/>
                </a:lnTo>
                <a:lnTo>
                  <a:pt x="0" y="28464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107629">
            <a:off x="5973414" y="10488868"/>
            <a:ext cx="6410021" cy="641002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1121118">
            <a:off x="5973414" y="10042506"/>
            <a:ext cx="6410021" cy="641002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822681">
            <a:off x="5973414" y="10365404"/>
            <a:ext cx="6410021" cy="641002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760272" y="3027799"/>
            <a:ext cx="6418152" cy="8353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01"/>
              </a:lnSpc>
            </a:pPr>
            <a:r>
              <a:rPr lang="en-US" sz="2929" spc="29" dirty="0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The KiNAYA Program is a social mission project of PeopleDev International Corp., a social enterprise that is an expert in high-impact skill-based training. The following topics will be in the  Learning Management System      ( LMS ) : Innovation of Products and Services,  Digital Marketing, Operations Management, and Financial / HR  Management. Live mentoring sessions will follow after each module. The Program is free but a small administrative fee will be charged per participant  </a:t>
            </a:r>
            <a:endParaRPr lang="en-US" sz="2929" b="1" spc="29" dirty="0">
              <a:solidFill>
                <a:srgbClr val="E56025"/>
              </a:solidFill>
              <a:latin typeface="Montserrat Classic Bold"/>
              <a:ea typeface="Montserrat Classic Bold"/>
              <a:cs typeface="Montserrat Classic Bold"/>
              <a:sym typeface="Montserrat Classic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-1603800" y="2248368"/>
            <a:ext cx="3207600" cy="7714212"/>
            <a:chOff x="0" y="0"/>
            <a:chExt cx="812800" cy="19547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1954767"/>
            </a:xfrm>
            <a:custGeom>
              <a:avLst/>
              <a:gdLst/>
              <a:ahLst/>
              <a:cxnLst/>
              <a:rect l="l" t="t" r="r" b="b"/>
              <a:pathLst>
                <a:path w="812800" h="1954767">
                  <a:moveTo>
                    <a:pt x="0" y="0"/>
                  </a:moveTo>
                  <a:lnTo>
                    <a:pt x="812800" y="0"/>
                  </a:lnTo>
                  <a:lnTo>
                    <a:pt x="812800" y="1954767"/>
                  </a:lnTo>
                  <a:lnTo>
                    <a:pt x="0" y="1954767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812800" cy="20023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1603800" y="10181451"/>
            <a:ext cx="3207600" cy="7128937"/>
            <a:chOff x="0" y="0"/>
            <a:chExt cx="812800" cy="180646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1806460"/>
            </a:xfrm>
            <a:custGeom>
              <a:avLst/>
              <a:gdLst/>
              <a:ahLst/>
              <a:cxnLst/>
              <a:rect l="l" t="t" r="r" b="b"/>
              <a:pathLst>
                <a:path w="812800" h="1806460">
                  <a:moveTo>
                    <a:pt x="0" y="0"/>
                  </a:moveTo>
                  <a:lnTo>
                    <a:pt x="812800" y="0"/>
                  </a:lnTo>
                  <a:lnTo>
                    <a:pt x="812800" y="1806460"/>
                  </a:lnTo>
                  <a:lnTo>
                    <a:pt x="0" y="180646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812800" cy="18540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1603800" y="8358779"/>
            <a:ext cx="4112071" cy="3207600"/>
            <a:chOff x="0" y="0"/>
            <a:chExt cx="1041991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41991" cy="812800"/>
            </a:xfrm>
            <a:custGeom>
              <a:avLst/>
              <a:gdLst/>
              <a:ahLst/>
              <a:cxnLst/>
              <a:rect l="l" t="t" r="r" b="b"/>
              <a:pathLst>
                <a:path w="1041991" h="812800">
                  <a:moveTo>
                    <a:pt x="803866" y="0"/>
                  </a:moveTo>
                  <a:lnTo>
                    <a:pt x="1041991" y="238125"/>
                  </a:lnTo>
                  <a:lnTo>
                    <a:pt x="1041991" y="574675"/>
                  </a:lnTo>
                  <a:lnTo>
                    <a:pt x="803866" y="812800"/>
                  </a:lnTo>
                  <a:lnTo>
                    <a:pt x="238125" y="812800"/>
                  </a:lnTo>
                  <a:lnTo>
                    <a:pt x="0" y="574675"/>
                  </a:lnTo>
                  <a:lnTo>
                    <a:pt x="0" y="238125"/>
                  </a:lnTo>
                  <a:lnTo>
                    <a:pt x="238125" y="0"/>
                  </a:lnTo>
                  <a:lnTo>
                    <a:pt x="803866" y="0"/>
                  </a:lnTo>
                  <a:close/>
                </a:path>
              </a:pathLst>
            </a:custGeom>
            <a:solidFill>
              <a:srgbClr val="F5BD3D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63500" y="15875"/>
              <a:ext cx="914991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1039233" y="-956074"/>
            <a:ext cx="3809006" cy="4050547"/>
            <a:chOff x="0" y="0"/>
            <a:chExt cx="965195" cy="102640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65195" cy="1026401"/>
            </a:xfrm>
            <a:custGeom>
              <a:avLst/>
              <a:gdLst/>
              <a:ahLst/>
              <a:cxnLst/>
              <a:rect l="l" t="t" r="r" b="b"/>
              <a:pathLst>
                <a:path w="965195" h="1026401">
                  <a:moveTo>
                    <a:pt x="482598" y="0"/>
                  </a:moveTo>
                  <a:lnTo>
                    <a:pt x="965195" y="203200"/>
                  </a:lnTo>
                  <a:lnTo>
                    <a:pt x="965195" y="823201"/>
                  </a:lnTo>
                  <a:lnTo>
                    <a:pt x="482598" y="1026401"/>
                  </a:lnTo>
                  <a:lnTo>
                    <a:pt x="0" y="823201"/>
                  </a:lnTo>
                  <a:lnTo>
                    <a:pt x="0" y="203200"/>
                  </a:lnTo>
                  <a:lnTo>
                    <a:pt x="482598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92075"/>
              <a:ext cx="965195" cy="7946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03800" y="0"/>
            <a:ext cx="4270857" cy="2337324"/>
          </a:xfrm>
          <a:custGeom>
            <a:avLst/>
            <a:gdLst/>
            <a:ahLst/>
            <a:cxnLst/>
            <a:rect l="l" t="t" r="r" b="b"/>
            <a:pathLst>
              <a:path w="4270857" h="2337324">
                <a:moveTo>
                  <a:pt x="0" y="0"/>
                </a:moveTo>
                <a:lnTo>
                  <a:pt x="4270857" y="0"/>
                </a:lnTo>
                <a:lnTo>
                  <a:pt x="4270857" y="2337324"/>
                </a:lnTo>
                <a:lnTo>
                  <a:pt x="0" y="23373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107629">
            <a:off x="5973414" y="10488868"/>
            <a:ext cx="6410021" cy="641002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1121118">
            <a:off x="5973414" y="10042506"/>
            <a:ext cx="6410021" cy="641002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822681">
            <a:off x="5973414" y="10365404"/>
            <a:ext cx="6410021" cy="641002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508271" y="3547089"/>
            <a:ext cx="7114529" cy="7225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81158" lvl="1" indent="-340579" algn="l">
              <a:lnSpc>
                <a:spcPts val="4416"/>
              </a:lnSpc>
              <a:buFont typeface="Arial"/>
              <a:buChar char="•"/>
            </a:pPr>
            <a:r>
              <a:rPr lang="en-US" sz="3154" spc="31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Business Management Students preferably 2nd yr college and up</a:t>
            </a:r>
          </a:p>
          <a:p>
            <a:pPr marL="681158" lvl="1" indent="-340579" algn="l">
              <a:lnSpc>
                <a:spcPts val="4416"/>
              </a:lnSpc>
              <a:buFont typeface="Arial"/>
              <a:buChar char="•"/>
            </a:pPr>
            <a:r>
              <a:rPr lang="en-US" sz="3154" spc="31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Entrepreneurship Course Students</a:t>
            </a:r>
          </a:p>
          <a:p>
            <a:pPr marL="681158" lvl="1" indent="-340579" algn="l">
              <a:lnSpc>
                <a:spcPts val="4416"/>
              </a:lnSpc>
              <a:buFont typeface="Arial"/>
              <a:buChar char="•"/>
            </a:pPr>
            <a:r>
              <a:rPr lang="en-US" sz="3154" spc="31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Allied Courses – Marketing, Finance, Accounting, etc</a:t>
            </a:r>
          </a:p>
          <a:p>
            <a:pPr marL="681158" lvl="1" indent="-340579" algn="l">
              <a:lnSpc>
                <a:spcPts val="4416"/>
              </a:lnSpc>
              <a:buFont typeface="Arial"/>
              <a:buChar char="•"/>
            </a:pPr>
            <a:r>
              <a:rPr lang="en-US" sz="3154" spc="31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Engineering students </a:t>
            </a:r>
          </a:p>
          <a:p>
            <a:pPr marL="681158" lvl="1" indent="-340579" algn="l">
              <a:lnSpc>
                <a:spcPts val="4416"/>
              </a:lnSpc>
              <a:buFont typeface="Arial"/>
              <a:buChar char="•"/>
            </a:pPr>
            <a:r>
              <a:rPr lang="en-US" sz="3154" spc="31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Year 12 students who are taking up ABM Track </a:t>
            </a:r>
          </a:p>
          <a:p>
            <a:pPr marL="681158" lvl="1" indent="-340579" algn="l">
              <a:lnSpc>
                <a:spcPts val="4416"/>
              </a:lnSpc>
              <a:buFont typeface="Arial"/>
              <a:buChar char="•"/>
            </a:pPr>
            <a:r>
              <a:rPr lang="en-US" sz="3154" spc="31">
                <a:solidFill>
                  <a:srgbClr val="000000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Out-of-school youths who were students at the above levels and courses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-1603800" y="2248368"/>
            <a:ext cx="3207600" cy="7714212"/>
            <a:chOff x="0" y="0"/>
            <a:chExt cx="812800" cy="195476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1954767"/>
            </a:xfrm>
            <a:custGeom>
              <a:avLst/>
              <a:gdLst/>
              <a:ahLst/>
              <a:cxnLst/>
              <a:rect l="l" t="t" r="r" b="b"/>
              <a:pathLst>
                <a:path w="812800" h="1954767">
                  <a:moveTo>
                    <a:pt x="0" y="0"/>
                  </a:moveTo>
                  <a:lnTo>
                    <a:pt x="812800" y="0"/>
                  </a:lnTo>
                  <a:lnTo>
                    <a:pt x="812800" y="1954767"/>
                  </a:lnTo>
                  <a:lnTo>
                    <a:pt x="0" y="1954767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812800" cy="20023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1603800" y="10181451"/>
            <a:ext cx="3207600" cy="7128937"/>
            <a:chOff x="0" y="0"/>
            <a:chExt cx="812800" cy="180646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1806460"/>
            </a:xfrm>
            <a:custGeom>
              <a:avLst/>
              <a:gdLst/>
              <a:ahLst/>
              <a:cxnLst/>
              <a:rect l="l" t="t" r="r" b="b"/>
              <a:pathLst>
                <a:path w="812800" h="1806460">
                  <a:moveTo>
                    <a:pt x="0" y="0"/>
                  </a:moveTo>
                  <a:lnTo>
                    <a:pt x="812800" y="0"/>
                  </a:lnTo>
                  <a:lnTo>
                    <a:pt x="812800" y="1806460"/>
                  </a:lnTo>
                  <a:lnTo>
                    <a:pt x="0" y="180646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812800" cy="185408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1603800" y="8358779"/>
            <a:ext cx="4112071" cy="3207600"/>
            <a:chOff x="0" y="0"/>
            <a:chExt cx="1041991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041991" cy="812800"/>
            </a:xfrm>
            <a:custGeom>
              <a:avLst/>
              <a:gdLst/>
              <a:ahLst/>
              <a:cxnLst/>
              <a:rect l="l" t="t" r="r" b="b"/>
              <a:pathLst>
                <a:path w="1041991" h="812800">
                  <a:moveTo>
                    <a:pt x="803866" y="0"/>
                  </a:moveTo>
                  <a:lnTo>
                    <a:pt x="1041991" y="238125"/>
                  </a:lnTo>
                  <a:lnTo>
                    <a:pt x="1041991" y="574675"/>
                  </a:lnTo>
                  <a:lnTo>
                    <a:pt x="803866" y="812800"/>
                  </a:lnTo>
                  <a:lnTo>
                    <a:pt x="238125" y="812800"/>
                  </a:lnTo>
                  <a:lnTo>
                    <a:pt x="0" y="574675"/>
                  </a:lnTo>
                  <a:lnTo>
                    <a:pt x="0" y="238125"/>
                  </a:lnTo>
                  <a:lnTo>
                    <a:pt x="238125" y="0"/>
                  </a:lnTo>
                  <a:lnTo>
                    <a:pt x="803866" y="0"/>
                  </a:lnTo>
                  <a:close/>
                </a:path>
              </a:pathLst>
            </a:custGeom>
            <a:solidFill>
              <a:srgbClr val="F5BD3D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63500" y="15875"/>
              <a:ext cx="914991" cy="733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1039233" y="-956074"/>
            <a:ext cx="3809006" cy="4050547"/>
            <a:chOff x="0" y="0"/>
            <a:chExt cx="965195" cy="102640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65195" cy="1026401"/>
            </a:xfrm>
            <a:custGeom>
              <a:avLst/>
              <a:gdLst/>
              <a:ahLst/>
              <a:cxnLst/>
              <a:rect l="l" t="t" r="r" b="b"/>
              <a:pathLst>
                <a:path w="965195" h="1026401">
                  <a:moveTo>
                    <a:pt x="482598" y="0"/>
                  </a:moveTo>
                  <a:lnTo>
                    <a:pt x="965195" y="203200"/>
                  </a:lnTo>
                  <a:lnTo>
                    <a:pt x="965195" y="823201"/>
                  </a:lnTo>
                  <a:lnTo>
                    <a:pt x="482598" y="1026401"/>
                  </a:lnTo>
                  <a:lnTo>
                    <a:pt x="0" y="823201"/>
                  </a:lnTo>
                  <a:lnTo>
                    <a:pt x="0" y="203200"/>
                  </a:lnTo>
                  <a:lnTo>
                    <a:pt x="482598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92075"/>
              <a:ext cx="965195" cy="7946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1704961" y="2540508"/>
            <a:ext cx="8721150" cy="848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16"/>
              </a:lnSpc>
            </a:pPr>
            <a:r>
              <a:rPr lang="en-US" sz="6416">
                <a:solidFill>
                  <a:srgbClr val="659940"/>
                </a:solidFill>
                <a:latin typeface="Muli Black"/>
                <a:ea typeface="Muli Black"/>
                <a:cs typeface="Muli Black"/>
                <a:sym typeface="Muli Black"/>
              </a:rPr>
              <a:t>Target</a:t>
            </a:r>
            <a:r>
              <a:rPr lang="en-US" sz="6416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 Participants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03800" y="0"/>
            <a:ext cx="5201172" cy="2846459"/>
          </a:xfrm>
          <a:custGeom>
            <a:avLst/>
            <a:gdLst/>
            <a:ahLst/>
            <a:cxnLst/>
            <a:rect l="l" t="t" r="r" b="b"/>
            <a:pathLst>
              <a:path w="5201172" h="2846459">
                <a:moveTo>
                  <a:pt x="0" y="0"/>
                </a:moveTo>
                <a:lnTo>
                  <a:pt x="5201172" y="0"/>
                </a:lnTo>
                <a:lnTo>
                  <a:pt x="5201172" y="2846459"/>
                </a:lnTo>
                <a:lnTo>
                  <a:pt x="0" y="28464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8451634">
            <a:off x="-3130115" y="-2559760"/>
            <a:ext cx="6410021" cy="641002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9680383">
            <a:off x="-3400888" y="-2204906"/>
            <a:ext cx="6410021" cy="641002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0381946">
            <a:off x="-3205011" y="-2461607"/>
            <a:ext cx="6410021" cy="641002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5400000">
            <a:off x="6268138" y="4180898"/>
            <a:ext cx="4523932" cy="18894441"/>
            <a:chOff x="0" y="0"/>
            <a:chExt cx="6031909" cy="2519258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4419475"/>
              <a:ext cx="4423831" cy="10639223"/>
              <a:chOff x="0" y="0"/>
              <a:chExt cx="812800" cy="195476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19547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9547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954767"/>
                    </a:lnTo>
                    <a:lnTo>
                      <a:pt x="0" y="1954767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812800" cy="20023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15360559"/>
              <a:ext cx="4423831" cy="9832029"/>
              <a:chOff x="0" y="0"/>
              <a:chExt cx="812800" cy="180646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180646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80646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806460"/>
                    </a:lnTo>
                    <a:lnTo>
                      <a:pt x="0" y="180646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812800" cy="18540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0" y="12846782"/>
              <a:ext cx="5671253" cy="4423831"/>
              <a:chOff x="0" y="0"/>
              <a:chExt cx="1041991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041991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1991" h="812800">
                    <a:moveTo>
                      <a:pt x="803866" y="0"/>
                    </a:moveTo>
                    <a:lnTo>
                      <a:pt x="1041991" y="238125"/>
                    </a:lnTo>
                    <a:lnTo>
                      <a:pt x="1041991" y="574675"/>
                    </a:lnTo>
                    <a:lnTo>
                      <a:pt x="803866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803866" y="0"/>
                    </a:lnTo>
                    <a:close/>
                  </a:path>
                </a:pathLst>
              </a:custGeom>
              <a:solidFill>
                <a:srgbClr val="F5BD3D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63500" y="15875"/>
                <a:ext cx="914991" cy="733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778635" y="0"/>
              <a:ext cx="5253274" cy="5586400"/>
              <a:chOff x="0" y="0"/>
              <a:chExt cx="965195" cy="1026401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965195" cy="1026401"/>
              </a:xfrm>
              <a:custGeom>
                <a:avLst/>
                <a:gdLst/>
                <a:ahLst/>
                <a:cxnLst/>
                <a:rect l="l" t="t" r="r" b="b"/>
                <a:pathLst>
                  <a:path w="965195" h="1026401">
                    <a:moveTo>
                      <a:pt x="482598" y="0"/>
                    </a:moveTo>
                    <a:lnTo>
                      <a:pt x="965195" y="203200"/>
                    </a:lnTo>
                    <a:lnTo>
                      <a:pt x="965195" y="823201"/>
                    </a:lnTo>
                    <a:lnTo>
                      <a:pt x="482598" y="1026401"/>
                    </a:lnTo>
                    <a:lnTo>
                      <a:pt x="0" y="823201"/>
                    </a:lnTo>
                    <a:lnTo>
                      <a:pt x="0" y="203200"/>
                    </a:lnTo>
                    <a:lnTo>
                      <a:pt x="482598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92075"/>
                <a:ext cx="965195" cy="7946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5" name="TextBox 25"/>
          <p:cNvSpPr txBox="1"/>
          <p:nvPr/>
        </p:nvSpPr>
        <p:spPr>
          <a:xfrm>
            <a:off x="128131" y="6084428"/>
            <a:ext cx="3759645" cy="430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6"/>
              </a:lnSpc>
              <a:spcBef>
                <a:spcPct val="0"/>
              </a:spcBef>
            </a:pPr>
            <a:r>
              <a:rPr lang="en-US" sz="2749" b="1">
                <a:solidFill>
                  <a:srgbClr val="FFFFFF"/>
                </a:solidFill>
                <a:latin typeface="Muli Regular Bold"/>
                <a:ea typeface="Muli Regular Bold"/>
                <a:cs typeface="Muli Regular Bold"/>
                <a:sym typeface="Muli Regular Bold"/>
              </a:rPr>
              <a:t>4 weeks ( 4 Modules ) </a:t>
            </a:r>
          </a:p>
        </p:txBody>
      </p:sp>
      <p:sp>
        <p:nvSpPr>
          <p:cNvPr id="26" name="Freeform 26"/>
          <p:cNvSpPr/>
          <p:nvPr/>
        </p:nvSpPr>
        <p:spPr>
          <a:xfrm>
            <a:off x="4349175" y="5194318"/>
            <a:ext cx="2134611" cy="1600959"/>
          </a:xfrm>
          <a:custGeom>
            <a:avLst/>
            <a:gdLst/>
            <a:ahLst/>
            <a:cxnLst/>
            <a:rect l="l" t="t" r="r" b="b"/>
            <a:pathLst>
              <a:path w="2134611" h="1600959">
                <a:moveTo>
                  <a:pt x="0" y="0"/>
                </a:moveTo>
                <a:lnTo>
                  <a:pt x="2134611" y="0"/>
                </a:lnTo>
                <a:lnTo>
                  <a:pt x="2134611" y="1600958"/>
                </a:lnTo>
                <a:lnTo>
                  <a:pt x="0" y="1600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4950195" y="5251269"/>
            <a:ext cx="910709" cy="837852"/>
          </a:xfrm>
          <a:custGeom>
            <a:avLst/>
            <a:gdLst/>
            <a:ahLst/>
            <a:cxnLst/>
            <a:rect l="l" t="t" r="r" b="b"/>
            <a:pathLst>
              <a:path w="910709" h="837852">
                <a:moveTo>
                  <a:pt x="0" y="0"/>
                </a:moveTo>
                <a:lnTo>
                  <a:pt x="910709" y="0"/>
                </a:lnTo>
                <a:lnTo>
                  <a:pt x="910709" y="837853"/>
                </a:lnTo>
                <a:lnTo>
                  <a:pt x="0" y="8378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4356457" y="6094244"/>
            <a:ext cx="2134611" cy="932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6"/>
              </a:lnSpc>
            </a:pPr>
            <a:r>
              <a:rPr lang="en-US" sz="1957" b="1">
                <a:solidFill>
                  <a:srgbClr val="FFFFFF"/>
                </a:solidFill>
                <a:latin typeface="Muli Regular Bold"/>
                <a:ea typeface="Muli Regular Bold"/>
                <a:cs typeface="Muli Regular Bold"/>
                <a:sym typeface="Muli Regular Bold"/>
              </a:rPr>
              <a:t>Online LMS and Mentorships</a:t>
            </a:r>
          </a:p>
          <a:p>
            <a:pPr algn="ctr">
              <a:lnSpc>
                <a:spcPts val="2446"/>
              </a:lnSpc>
              <a:spcBef>
                <a:spcPct val="0"/>
              </a:spcBef>
            </a:pPr>
            <a:r>
              <a:rPr lang="en-US" sz="1957" b="1">
                <a:solidFill>
                  <a:srgbClr val="FFFFFF"/>
                </a:solidFill>
                <a:latin typeface="Muli Regular Bold"/>
                <a:ea typeface="Muli Regular Bold"/>
                <a:cs typeface="Muli Regular Bold"/>
                <a:sym typeface="Muli Regular Bold"/>
              </a:rPr>
              <a:t>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286577" y="3880577"/>
            <a:ext cx="2126262" cy="244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2"/>
              </a:lnSpc>
              <a:spcBef>
                <a:spcPct val="0"/>
              </a:spcBef>
            </a:pPr>
            <a:r>
              <a:rPr lang="en-US" sz="1601" b="1">
                <a:solidFill>
                  <a:srgbClr val="FFFFFF"/>
                </a:solidFill>
                <a:latin typeface="Muli Regular Bold"/>
                <a:ea typeface="Muli Regular Bold"/>
                <a:cs typeface="Muli Regular Bold"/>
                <a:sym typeface="Muli Regular Bold"/>
              </a:rPr>
              <a:t>3 weeks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847062" y="8686569"/>
            <a:ext cx="1392747" cy="301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9"/>
              </a:lnSpc>
              <a:spcBef>
                <a:spcPct val="0"/>
              </a:spcBef>
            </a:pPr>
            <a:r>
              <a:rPr lang="en-US" sz="1863" b="1">
                <a:solidFill>
                  <a:srgbClr val="FFFFFF"/>
                </a:solidFill>
                <a:latin typeface="Muli Regular Bold"/>
                <a:ea typeface="Muli Regular Bold"/>
                <a:cs typeface="Muli Regular Bold"/>
                <a:sym typeface="Muli Regular Bold"/>
              </a:rPr>
              <a:t>Screening</a:t>
            </a:r>
          </a:p>
        </p:txBody>
      </p:sp>
      <p:sp>
        <p:nvSpPr>
          <p:cNvPr id="31" name="Freeform 31"/>
          <p:cNvSpPr/>
          <p:nvPr/>
        </p:nvSpPr>
        <p:spPr>
          <a:xfrm>
            <a:off x="7447746" y="8395776"/>
            <a:ext cx="2039876" cy="1529907"/>
          </a:xfrm>
          <a:custGeom>
            <a:avLst/>
            <a:gdLst/>
            <a:ahLst/>
            <a:cxnLst/>
            <a:rect l="l" t="t" r="r" b="b"/>
            <a:pathLst>
              <a:path w="2039876" h="1529907">
                <a:moveTo>
                  <a:pt x="0" y="0"/>
                </a:moveTo>
                <a:lnTo>
                  <a:pt x="2039876" y="0"/>
                </a:lnTo>
                <a:lnTo>
                  <a:pt x="2039876" y="1529906"/>
                </a:lnTo>
                <a:lnTo>
                  <a:pt x="0" y="15299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8004146" y="8545135"/>
            <a:ext cx="950136" cy="950136"/>
          </a:xfrm>
          <a:custGeom>
            <a:avLst/>
            <a:gdLst/>
            <a:ahLst/>
            <a:cxnLst/>
            <a:rect l="l" t="t" r="r" b="b"/>
            <a:pathLst>
              <a:path w="950136" h="950136">
                <a:moveTo>
                  <a:pt x="0" y="0"/>
                </a:moveTo>
                <a:lnTo>
                  <a:pt x="950136" y="0"/>
                </a:lnTo>
                <a:lnTo>
                  <a:pt x="950136" y="950135"/>
                </a:lnTo>
                <a:lnTo>
                  <a:pt x="0" y="9501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33" name="Group 33"/>
          <p:cNvGrpSpPr/>
          <p:nvPr/>
        </p:nvGrpSpPr>
        <p:grpSpPr>
          <a:xfrm>
            <a:off x="6183436" y="6812810"/>
            <a:ext cx="2046835" cy="1529907"/>
            <a:chOff x="0" y="0"/>
            <a:chExt cx="2729114" cy="203987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719834" cy="2039876"/>
            </a:xfrm>
            <a:custGeom>
              <a:avLst/>
              <a:gdLst/>
              <a:ahLst/>
              <a:cxnLst/>
              <a:rect l="l" t="t" r="r" b="b"/>
              <a:pathLst>
                <a:path w="2719834" h="2039876">
                  <a:moveTo>
                    <a:pt x="0" y="0"/>
                  </a:moveTo>
                  <a:lnTo>
                    <a:pt x="2719834" y="0"/>
                  </a:lnTo>
                  <a:lnTo>
                    <a:pt x="2719834" y="2039876"/>
                  </a:lnTo>
                  <a:lnTo>
                    <a:pt x="0" y="20398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843099" y="120047"/>
              <a:ext cx="1052196" cy="1016684"/>
            </a:xfrm>
            <a:custGeom>
              <a:avLst/>
              <a:gdLst/>
              <a:ahLst/>
              <a:cxnLst/>
              <a:rect l="l" t="t" r="r" b="b"/>
              <a:pathLst>
                <a:path w="1052196" h="1016684">
                  <a:moveTo>
                    <a:pt x="0" y="0"/>
                  </a:moveTo>
                  <a:lnTo>
                    <a:pt x="1052195" y="0"/>
                  </a:lnTo>
                  <a:lnTo>
                    <a:pt x="1052195" y="1016684"/>
                  </a:lnTo>
                  <a:lnTo>
                    <a:pt x="0" y="10166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TextBox 36"/>
            <p:cNvSpPr txBox="1"/>
            <p:nvPr/>
          </p:nvSpPr>
          <p:spPr>
            <a:xfrm>
              <a:off x="9279" y="1165642"/>
              <a:ext cx="2719834" cy="7900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338"/>
                </a:lnSpc>
                <a:spcBef>
                  <a:spcPct val="0"/>
                </a:spcBef>
              </a:pPr>
              <a:r>
                <a:rPr lang="en-US" sz="1870" b="1">
                  <a:solidFill>
                    <a:srgbClr val="FFFFFF"/>
                  </a:solidFill>
                  <a:latin typeface="Muli Regular Bold"/>
                  <a:ea typeface="Muli Regular Bold"/>
                  <a:cs typeface="Muli Regular Bold"/>
                  <a:sym typeface="Muli Regular Bold"/>
                </a:rPr>
                <a:t>Business Plan Development</a:t>
              </a:r>
            </a:p>
          </p:txBody>
        </p:sp>
      </p:grpSp>
      <p:sp>
        <p:nvSpPr>
          <p:cNvPr id="37" name="TextBox 37"/>
          <p:cNvSpPr txBox="1"/>
          <p:nvPr/>
        </p:nvSpPr>
        <p:spPr>
          <a:xfrm>
            <a:off x="6586262" y="11064138"/>
            <a:ext cx="1636726" cy="302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8"/>
              </a:lnSpc>
              <a:spcBef>
                <a:spcPct val="0"/>
              </a:spcBef>
            </a:pPr>
            <a:r>
              <a:rPr lang="en-US" sz="1870" b="1" dirty="0">
                <a:solidFill>
                  <a:srgbClr val="FFFFFF"/>
                </a:solidFill>
                <a:latin typeface="Muli Regular Bold"/>
                <a:ea typeface="Muli Regular Bold"/>
                <a:cs typeface="Muli Regular Bold"/>
                <a:sym typeface="Muli Regular Bold"/>
              </a:rPr>
              <a:t>Final Pitching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7283" y="7024405"/>
            <a:ext cx="5605805" cy="1106716"/>
            <a:chOff x="0" y="0"/>
            <a:chExt cx="7474407" cy="1475621"/>
          </a:xfrm>
        </p:grpSpPr>
        <p:sp>
          <p:nvSpPr>
            <p:cNvPr id="39" name="AutoShape 39"/>
            <p:cNvSpPr/>
            <p:nvPr/>
          </p:nvSpPr>
          <p:spPr>
            <a:xfrm>
              <a:off x="0" y="0"/>
              <a:ext cx="7474407" cy="1475621"/>
            </a:xfrm>
            <a:prstGeom prst="rect">
              <a:avLst/>
            </a:prstGeom>
            <a:solidFill>
              <a:srgbClr val="E56025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102921" y="388026"/>
              <a:ext cx="7268564" cy="6900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86"/>
                </a:lnSpc>
                <a:spcBef>
                  <a:spcPct val="0"/>
                </a:spcBef>
              </a:pPr>
              <a:r>
                <a:rPr lang="en-US" sz="3349" b="1">
                  <a:solidFill>
                    <a:srgbClr val="FFFFFF"/>
                  </a:solidFill>
                  <a:latin typeface="Muli Regular Bold"/>
                  <a:ea typeface="Muli Regular Bold"/>
                  <a:cs typeface="Muli Regular Bold"/>
                  <a:sym typeface="Muli Regular Bold"/>
                </a:rPr>
                <a:t>2 weeks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0" y="8607371"/>
            <a:ext cx="6680394" cy="1106716"/>
            <a:chOff x="0" y="0"/>
            <a:chExt cx="8907192" cy="1475621"/>
          </a:xfrm>
        </p:grpSpPr>
        <p:sp>
          <p:nvSpPr>
            <p:cNvPr id="42" name="AutoShape 42"/>
            <p:cNvSpPr/>
            <p:nvPr/>
          </p:nvSpPr>
          <p:spPr>
            <a:xfrm>
              <a:off x="0" y="0"/>
              <a:ext cx="8907192" cy="1475621"/>
            </a:xfrm>
            <a:prstGeom prst="rect">
              <a:avLst/>
            </a:prstGeom>
            <a:solidFill>
              <a:srgbClr val="99CA3C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122651" y="388026"/>
              <a:ext cx="8661890" cy="6900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86"/>
                </a:lnSpc>
                <a:spcBef>
                  <a:spcPct val="0"/>
                </a:spcBef>
              </a:pPr>
              <a:r>
                <a:rPr lang="en-US" sz="3349" dirty="0">
                  <a:solidFill>
                    <a:srgbClr val="FFFFFF"/>
                  </a:solidFill>
                  <a:latin typeface="Muli Regular"/>
                  <a:ea typeface="Muli Regular"/>
                  <a:cs typeface="Muli Regular"/>
                  <a:sym typeface="Muli Regular"/>
                </a:rPr>
                <a:t>1 day (to be announced) </a:t>
              </a:r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7411908" y="9546859"/>
            <a:ext cx="2134611" cy="315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46"/>
              </a:lnSpc>
              <a:spcBef>
                <a:spcPct val="0"/>
              </a:spcBef>
            </a:pPr>
            <a:r>
              <a:rPr lang="en-US" sz="1957" b="1">
                <a:solidFill>
                  <a:srgbClr val="FFFFFF"/>
                </a:solidFill>
                <a:latin typeface="Muli Regular Bold"/>
                <a:ea typeface="Muli Regular Bold"/>
                <a:cs typeface="Muli Regular Bold"/>
                <a:sym typeface="Muli Regular Bold"/>
              </a:rPr>
              <a:t>Pitching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957679" y="3482376"/>
            <a:ext cx="9419227" cy="921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930"/>
              </a:lnSpc>
            </a:pPr>
            <a:r>
              <a:rPr lang="en-US" sz="6930" dirty="0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Flow of</a:t>
            </a:r>
            <a:r>
              <a:rPr lang="en-US" sz="6930" dirty="0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 </a:t>
            </a:r>
            <a:r>
              <a:rPr lang="en-US" sz="6930" dirty="0">
                <a:solidFill>
                  <a:srgbClr val="48C5E7"/>
                </a:solidFill>
                <a:latin typeface="Muli Black"/>
                <a:ea typeface="Muli Black"/>
                <a:cs typeface="Muli Black"/>
                <a:sym typeface="Muli Black"/>
              </a:rPr>
              <a:t>Activities</a:t>
            </a:r>
          </a:p>
        </p:txBody>
      </p:sp>
      <p:sp>
        <p:nvSpPr>
          <p:cNvPr id="46" name="Freeform 46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47" name="TextBox 47"/>
          <p:cNvSpPr txBox="1"/>
          <p:nvPr/>
        </p:nvSpPr>
        <p:spPr>
          <a:xfrm>
            <a:off x="760143" y="4330194"/>
            <a:ext cx="8786376" cy="9263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5"/>
              </a:lnSpc>
              <a:spcBef>
                <a:spcPct val="0"/>
              </a:spcBef>
            </a:pPr>
            <a:r>
              <a:rPr lang="en-US" sz="3076" b="1" dirty="0">
                <a:solidFill>
                  <a:srgbClr val="000000"/>
                </a:solidFill>
                <a:latin typeface="Muli Regular Bold"/>
                <a:ea typeface="Muli Regular Bold"/>
                <a:cs typeface="Muli Regular Bold"/>
                <a:sym typeface="Muli Regular Bold"/>
              </a:rPr>
              <a:t>September to December 2026 </a:t>
            </a:r>
          </a:p>
          <a:p>
            <a:pPr algn="ctr">
              <a:lnSpc>
                <a:spcPts val="3845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Muli Regular Bold"/>
                <a:ea typeface="Muli Regular Bold"/>
                <a:cs typeface="Muli Regular Bold"/>
                <a:sym typeface="Muli Regular Bold"/>
              </a:rPr>
              <a:t>( The 6 week program will depend on the school calendar) </a:t>
            </a:r>
            <a:endParaRPr lang="en-US" sz="3076" b="1" dirty="0">
              <a:solidFill>
                <a:srgbClr val="000000"/>
              </a:solidFill>
              <a:latin typeface="Muli Regular Bold"/>
              <a:ea typeface="Muli Regular Bold"/>
              <a:cs typeface="Muli Regular Bold"/>
              <a:sym typeface="Muli Regular Bold"/>
            </a:endParaRPr>
          </a:p>
        </p:txBody>
      </p:sp>
      <p:grpSp>
        <p:nvGrpSpPr>
          <p:cNvPr id="48" name="Group 48"/>
          <p:cNvGrpSpPr/>
          <p:nvPr/>
        </p:nvGrpSpPr>
        <p:grpSpPr>
          <a:xfrm>
            <a:off x="74896" y="5746239"/>
            <a:ext cx="4103304" cy="1007495"/>
            <a:chOff x="0" y="0"/>
            <a:chExt cx="5471072" cy="1343326"/>
          </a:xfrm>
        </p:grpSpPr>
        <p:sp>
          <p:nvSpPr>
            <p:cNvPr id="49" name="AutoShape 49"/>
            <p:cNvSpPr/>
            <p:nvPr/>
          </p:nvSpPr>
          <p:spPr>
            <a:xfrm>
              <a:off x="0" y="0"/>
              <a:ext cx="5471072" cy="1343326"/>
            </a:xfrm>
            <a:prstGeom prst="rect">
              <a:avLst/>
            </a:prstGeom>
            <a:solidFill>
              <a:srgbClr val="5CE1E6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75336" y="378501"/>
              <a:ext cx="5320400" cy="567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36"/>
                </a:lnSpc>
                <a:spcBef>
                  <a:spcPct val="0"/>
                </a:spcBef>
              </a:pPr>
              <a:r>
                <a:rPr lang="en-US" sz="2749" b="1">
                  <a:solidFill>
                    <a:srgbClr val="FFFFFF"/>
                  </a:solidFill>
                  <a:latin typeface="Muli Regular Bold"/>
                  <a:ea typeface="Muli Regular Bold"/>
                  <a:cs typeface="Muli Regular Bold"/>
                  <a:sym typeface="Muli Regular Bold"/>
                </a:rPr>
                <a:t>4 weeks (4 Modules) 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03800" y="0"/>
            <a:ext cx="5201172" cy="2846459"/>
          </a:xfrm>
          <a:custGeom>
            <a:avLst/>
            <a:gdLst/>
            <a:ahLst/>
            <a:cxnLst/>
            <a:rect l="l" t="t" r="r" b="b"/>
            <a:pathLst>
              <a:path w="5201172" h="2846459">
                <a:moveTo>
                  <a:pt x="0" y="0"/>
                </a:moveTo>
                <a:lnTo>
                  <a:pt x="5201172" y="0"/>
                </a:lnTo>
                <a:lnTo>
                  <a:pt x="5201172" y="2846459"/>
                </a:lnTo>
                <a:lnTo>
                  <a:pt x="0" y="284645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 rot="-8451634">
            <a:off x="-3130115" y="-2559760"/>
            <a:ext cx="6410021" cy="6410021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9680383">
            <a:off x="-3400888" y="-2204906"/>
            <a:ext cx="6410021" cy="6410021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0381946">
            <a:off x="-3205011" y="-2461607"/>
            <a:ext cx="6410021" cy="6410021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0800000">
            <a:off x="6804972" y="-2826730"/>
            <a:ext cx="4523932" cy="18894441"/>
            <a:chOff x="0" y="0"/>
            <a:chExt cx="6031909" cy="2519258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4419475"/>
              <a:ext cx="4423831" cy="10639223"/>
              <a:chOff x="0" y="0"/>
              <a:chExt cx="812800" cy="195476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19547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9547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954767"/>
                    </a:lnTo>
                    <a:lnTo>
                      <a:pt x="0" y="1954767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812800" cy="20023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15360559"/>
              <a:ext cx="4423831" cy="9832029"/>
              <a:chOff x="0" y="0"/>
              <a:chExt cx="812800" cy="180646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180646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80646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806460"/>
                    </a:lnTo>
                    <a:lnTo>
                      <a:pt x="0" y="180646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18" name="TextBox 18"/>
              <p:cNvSpPr txBox="1"/>
              <p:nvPr/>
            </p:nvSpPr>
            <p:spPr>
              <a:xfrm>
                <a:off x="0" y="-47625"/>
                <a:ext cx="812800" cy="18540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0" y="12846782"/>
              <a:ext cx="5671253" cy="4423831"/>
              <a:chOff x="0" y="0"/>
              <a:chExt cx="1041991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1041991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1991" h="812800">
                    <a:moveTo>
                      <a:pt x="803866" y="0"/>
                    </a:moveTo>
                    <a:lnTo>
                      <a:pt x="1041991" y="238125"/>
                    </a:lnTo>
                    <a:lnTo>
                      <a:pt x="1041991" y="574675"/>
                    </a:lnTo>
                    <a:lnTo>
                      <a:pt x="803866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803866" y="0"/>
                    </a:lnTo>
                    <a:close/>
                  </a:path>
                </a:pathLst>
              </a:custGeom>
              <a:solidFill>
                <a:srgbClr val="F5BD3D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63500" y="15875"/>
                <a:ext cx="914991" cy="733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778635" y="0"/>
              <a:ext cx="5253274" cy="5586400"/>
              <a:chOff x="0" y="0"/>
              <a:chExt cx="965195" cy="1026401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965195" cy="1026401"/>
              </a:xfrm>
              <a:custGeom>
                <a:avLst/>
                <a:gdLst/>
                <a:ahLst/>
                <a:cxnLst/>
                <a:rect l="l" t="t" r="r" b="b"/>
                <a:pathLst>
                  <a:path w="965195" h="1026401">
                    <a:moveTo>
                      <a:pt x="482598" y="0"/>
                    </a:moveTo>
                    <a:lnTo>
                      <a:pt x="965195" y="203200"/>
                    </a:lnTo>
                    <a:lnTo>
                      <a:pt x="965195" y="823201"/>
                    </a:lnTo>
                    <a:lnTo>
                      <a:pt x="482598" y="1026401"/>
                    </a:lnTo>
                    <a:lnTo>
                      <a:pt x="0" y="823201"/>
                    </a:lnTo>
                    <a:lnTo>
                      <a:pt x="0" y="203200"/>
                    </a:lnTo>
                    <a:lnTo>
                      <a:pt x="482598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24" name="TextBox 24"/>
              <p:cNvSpPr txBox="1"/>
              <p:nvPr/>
            </p:nvSpPr>
            <p:spPr>
              <a:xfrm>
                <a:off x="0" y="92075"/>
                <a:ext cx="965195" cy="7946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5" name="Freeform 25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162319" y="6399775"/>
            <a:ext cx="8084133" cy="2501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6"/>
              </a:lnSpc>
            </a:pPr>
            <a:r>
              <a:rPr lang="en-US" sz="9606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THE</a:t>
            </a:r>
            <a:r>
              <a:rPr lang="en-US" sz="9606">
                <a:solidFill>
                  <a:srgbClr val="008037"/>
                </a:solidFill>
                <a:latin typeface="Muli Black"/>
                <a:ea typeface="Muli Black"/>
                <a:cs typeface="Muli Black"/>
                <a:sym typeface="Muli Black"/>
              </a:rPr>
              <a:t> </a:t>
            </a:r>
            <a:r>
              <a:rPr lang="en-US" sz="9606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ONLINE</a:t>
            </a:r>
          </a:p>
          <a:p>
            <a:pPr marL="0" lvl="0" indent="0" algn="l">
              <a:lnSpc>
                <a:spcPts val="9606"/>
              </a:lnSpc>
            </a:pPr>
            <a:r>
              <a:rPr lang="en-US" sz="9606">
                <a:solidFill>
                  <a:srgbClr val="659940"/>
                </a:solidFill>
                <a:latin typeface="Muli Black"/>
                <a:ea typeface="Muli Black"/>
                <a:cs typeface="Muli Black"/>
                <a:sym typeface="Muli Black"/>
              </a:rPr>
              <a:t>BOOTCAMP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8451634">
            <a:off x="-1739758" y="-3982251"/>
            <a:ext cx="6410021" cy="641002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9680383">
            <a:off x="-2010531" y="-3627397"/>
            <a:ext cx="6410021" cy="641002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0381946">
            <a:off x="-1814653" y="-3884099"/>
            <a:ext cx="6410021" cy="641002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6804972" y="-2826730"/>
            <a:ext cx="4523932" cy="18894441"/>
            <a:chOff x="0" y="0"/>
            <a:chExt cx="6031909" cy="25192589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4419475"/>
              <a:ext cx="4423831" cy="10639223"/>
              <a:chOff x="0" y="0"/>
              <a:chExt cx="812800" cy="1954767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19547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9547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954767"/>
                    </a:lnTo>
                    <a:lnTo>
                      <a:pt x="0" y="1954767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47625"/>
                <a:ext cx="812800" cy="20023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0" y="15360559"/>
              <a:ext cx="4423831" cy="9832029"/>
              <a:chOff x="0" y="0"/>
              <a:chExt cx="812800" cy="180646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180646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80646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806460"/>
                    </a:lnTo>
                    <a:lnTo>
                      <a:pt x="0" y="180646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47625"/>
                <a:ext cx="812800" cy="18540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0" y="12846782"/>
              <a:ext cx="5671253" cy="4423831"/>
              <a:chOff x="0" y="0"/>
              <a:chExt cx="1041991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041991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1991" h="812800">
                    <a:moveTo>
                      <a:pt x="803866" y="0"/>
                    </a:moveTo>
                    <a:lnTo>
                      <a:pt x="1041991" y="238125"/>
                    </a:lnTo>
                    <a:lnTo>
                      <a:pt x="1041991" y="574675"/>
                    </a:lnTo>
                    <a:lnTo>
                      <a:pt x="803866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803866" y="0"/>
                    </a:lnTo>
                    <a:close/>
                  </a:path>
                </a:pathLst>
              </a:custGeom>
              <a:solidFill>
                <a:srgbClr val="F5BD3D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63500" y="15875"/>
                <a:ext cx="914991" cy="733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778635" y="0"/>
              <a:ext cx="5253274" cy="5586400"/>
              <a:chOff x="0" y="0"/>
              <a:chExt cx="965195" cy="102640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965195" cy="1026401"/>
              </a:xfrm>
              <a:custGeom>
                <a:avLst/>
                <a:gdLst/>
                <a:ahLst/>
                <a:cxnLst/>
                <a:rect l="l" t="t" r="r" b="b"/>
                <a:pathLst>
                  <a:path w="965195" h="1026401">
                    <a:moveTo>
                      <a:pt x="482598" y="0"/>
                    </a:moveTo>
                    <a:lnTo>
                      <a:pt x="965195" y="203200"/>
                    </a:lnTo>
                    <a:lnTo>
                      <a:pt x="965195" y="823201"/>
                    </a:lnTo>
                    <a:lnTo>
                      <a:pt x="482598" y="1026401"/>
                    </a:lnTo>
                    <a:lnTo>
                      <a:pt x="0" y="823201"/>
                    </a:lnTo>
                    <a:lnTo>
                      <a:pt x="0" y="203200"/>
                    </a:lnTo>
                    <a:lnTo>
                      <a:pt x="482598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92075"/>
                <a:ext cx="965195" cy="7946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4" name="Freeform 24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5" name="AutoShape 25"/>
          <p:cNvSpPr/>
          <p:nvPr/>
        </p:nvSpPr>
        <p:spPr>
          <a:xfrm>
            <a:off x="352691" y="4438425"/>
            <a:ext cx="6489241" cy="0"/>
          </a:xfrm>
          <a:prstGeom prst="line">
            <a:avLst/>
          </a:prstGeom>
          <a:ln w="38100" cap="flat">
            <a:solidFill>
              <a:srgbClr val="659940"/>
            </a:solidFill>
            <a:prstDash val="lgDash"/>
            <a:headEnd type="none" w="sm" len="sm"/>
            <a:tailEnd type="none" w="sm" len="sm"/>
          </a:ln>
        </p:spPr>
      </p:sp>
      <p:grpSp>
        <p:nvGrpSpPr>
          <p:cNvPr id="26" name="Group 26"/>
          <p:cNvGrpSpPr/>
          <p:nvPr/>
        </p:nvGrpSpPr>
        <p:grpSpPr>
          <a:xfrm>
            <a:off x="181936" y="4656525"/>
            <a:ext cx="341511" cy="341511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465253" y="2357971"/>
            <a:ext cx="3986378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b="1">
                <a:solidFill>
                  <a:srgbClr val="4C9F38"/>
                </a:solidFill>
                <a:latin typeface="Muli Black"/>
                <a:ea typeface="Muli Black"/>
                <a:cs typeface="Muli Black"/>
                <a:sym typeface="Muli Black"/>
              </a:rPr>
              <a:t>Module 1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855478" y="3336359"/>
            <a:ext cx="4804120" cy="824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399" b="1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Business Idea: Innovation of Products and Services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35479" y="4599375"/>
            <a:ext cx="4642325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Sustainable Dev Goals (SDG)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35479" y="5978217"/>
            <a:ext cx="6896465" cy="2179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Business Model Canvas 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(Customer Segments/Relationships, Channels, Value Proposition, Key Activities, Key Resources, Key Partners, Cost Structure, and Revenue Streams)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35479" y="8488630"/>
            <a:ext cx="7244119" cy="3122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Creating New Products and Services (Innovation Inside the Box)</a:t>
            </a:r>
          </a:p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 Systematic Inventive Thinking (SIT)</a:t>
            </a:r>
          </a:p>
          <a:p>
            <a:pPr marL="518157" lvl="1" indent="-259078" algn="l">
              <a:lnSpc>
                <a:spcPts val="335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Part 1 Creative thinking, and Principles</a:t>
            </a:r>
          </a:p>
          <a:p>
            <a:pPr marL="518157" lvl="1" indent="-259078" algn="l">
              <a:lnSpc>
                <a:spcPts val="335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Part 2 SIT Tools: Subtraction, Division, Multiplication, Task Unification, and Attribute Dependency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35479" y="11934775"/>
            <a:ext cx="5995666" cy="2731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Creating New Products and Services</a:t>
            </a:r>
          </a:p>
          <a:p>
            <a:pPr marL="518157" lvl="1" indent="-259078" algn="l">
              <a:lnSpc>
                <a:spcPts val="3359"/>
              </a:lnSpc>
              <a:buFont typeface="Arial"/>
              <a:buChar char="•"/>
            </a:pPr>
            <a:r>
              <a:rPr lang="en-US" sz="2399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Innovation Outside the Box Design Thinking Framework: Empathy, Define, Ideation, Prototyping, &amp; Testing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181936" y="6025842"/>
            <a:ext cx="341511" cy="341511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81936" y="8536255"/>
            <a:ext cx="341511" cy="341511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81936" y="11991925"/>
            <a:ext cx="341511" cy="341511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8451634">
            <a:off x="-1739758" y="-3982251"/>
            <a:ext cx="6410021" cy="641002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9680383">
            <a:off x="-2010531" y="-3627397"/>
            <a:ext cx="6410021" cy="641002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0381946">
            <a:off x="-1814653" y="-3884099"/>
            <a:ext cx="6410021" cy="641002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6804972" y="-2826730"/>
            <a:ext cx="4523932" cy="18894441"/>
            <a:chOff x="0" y="0"/>
            <a:chExt cx="6031909" cy="25192589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4419475"/>
              <a:ext cx="4423831" cy="10639223"/>
              <a:chOff x="0" y="0"/>
              <a:chExt cx="812800" cy="1954767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19547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9547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954767"/>
                    </a:lnTo>
                    <a:lnTo>
                      <a:pt x="0" y="1954767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47625"/>
                <a:ext cx="812800" cy="20023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0" y="15360559"/>
              <a:ext cx="4423831" cy="9832029"/>
              <a:chOff x="0" y="0"/>
              <a:chExt cx="812800" cy="180646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180646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80646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806460"/>
                    </a:lnTo>
                    <a:lnTo>
                      <a:pt x="0" y="180646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47625"/>
                <a:ext cx="812800" cy="18540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0" y="12846782"/>
              <a:ext cx="5671253" cy="4423831"/>
              <a:chOff x="0" y="0"/>
              <a:chExt cx="1041991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041991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1991" h="812800">
                    <a:moveTo>
                      <a:pt x="803866" y="0"/>
                    </a:moveTo>
                    <a:lnTo>
                      <a:pt x="1041991" y="238125"/>
                    </a:lnTo>
                    <a:lnTo>
                      <a:pt x="1041991" y="574675"/>
                    </a:lnTo>
                    <a:lnTo>
                      <a:pt x="803866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803866" y="0"/>
                    </a:lnTo>
                    <a:close/>
                  </a:path>
                </a:pathLst>
              </a:custGeom>
              <a:solidFill>
                <a:srgbClr val="F5BD3D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63500" y="15875"/>
                <a:ext cx="914991" cy="733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778635" y="0"/>
              <a:ext cx="5253274" cy="5586400"/>
              <a:chOff x="0" y="0"/>
              <a:chExt cx="965195" cy="102640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965195" cy="1026401"/>
              </a:xfrm>
              <a:custGeom>
                <a:avLst/>
                <a:gdLst/>
                <a:ahLst/>
                <a:cxnLst/>
                <a:rect l="l" t="t" r="r" b="b"/>
                <a:pathLst>
                  <a:path w="965195" h="1026401">
                    <a:moveTo>
                      <a:pt x="482598" y="0"/>
                    </a:moveTo>
                    <a:lnTo>
                      <a:pt x="965195" y="203200"/>
                    </a:lnTo>
                    <a:lnTo>
                      <a:pt x="965195" y="823201"/>
                    </a:lnTo>
                    <a:lnTo>
                      <a:pt x="482598" y="1026401"/>
                    </a:lnTo>
                    <a:lnTo>
                      <a:pt x="0" y="823201"/>
                    </a:lnTo>
                    <a:lnTo>
                      <a:pt x="0" y="203200"/>
                    </a:lnTo>
                    <a:lnTo>
                      <a:pt x="482598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92075"/>
                <a:ext cx="965195" cy="7946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4" name="Freeform 24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5" name="AutoShape 25"/>
          <p:cNvSpPr/>
          <p:nvPr/>
        </p:nvSpPr>
        <p:spPr>
          <a:xfrm>
            <a:off x="352691" y="4438425"/>
            <a:ext cx="6489241" cy="0"/>
          </a:xfrm>
          <a:prstGeom prst="line">
            <a:avLst/>
          </a:prstGeom>
          <a:ln w="38100" cap="flat">
            <a:solidFill>
              <a:srgbClr val="659940"/>
            </a:solidFill>
            <a:prstDash val="lgDash"/>
            <a:headEnd type="none" w="sm" len="sm"/>
            <a:tailEnd type="none" w="sm" len="sm"/>
          </a:ln>
        </p:spPr>
      </p:sp>
      <p:grpSp>
        <p:nvGrpSpPr>
          <p:cNvPr id="26" name="Group 26"/>
          <p:cNvGrpSpPr/>
          <p:nvPr/>
        </p:nvGrpSpPr>
        <p:grpSpPr>
          <a:xfrm>
            <a:off x="181936" y="4656525"/>
            <a:ext cx="341511" cy="341511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465253" y="2357971"/>
            <a:ext cx="3986378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b="1">
                <a:solidFill>
                  <a:srgbClr val="4C9F38"/>
                </a:solidFill>
                <a:latin typeface="Muli Black"/>
                <a:ea typeface="Muli Black"/>
                <a:cs typeface="Muli Black"/>
                <a:sym typeface="Muli Black"/>
              </a:rPr>
              <a:t>Module 2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855478" y="3336359"/>
            <a:ext cx="480412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Digital Marketing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35479" y="4599375"/>
            <a:ext cx="4642325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Strategies in Digital Marketing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35479" y="5968692"/>
            <a:ext cx="6896465" cy="14338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Social Media Marketing</a:t>
            </a:r>
          </a:p>
          <a:p>
            <a:pPr marL="561342" lvl="1" indent="-280671" algn="l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 </a:t>
            </a:r>
            <a:r>
              <a:rPr lang="en-US" sz="2600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Facebook, Instagram, Tiktok, and YouTube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635479" y="7735897"/>
            <a:ext cx="7244119" cy="2293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Email marketing 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SendIn Blue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SEO 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LinkedIn </a:t>
            </a:r>
          </a:p>
          <a:p>
            <a:pPr algn="l">
              <a:lnSpc>
                <a:spcPts val="3359"/>
              </a:lnSpc>
            </a:pPr>
            <a:r>
              <a:rPr lang="en-US" sz="2399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635479" y="9944308"/>
            <a:ext cx="5995666" cy="1864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Smart Tools for Digital Marketing</a:t>
            </a:r>
          </a:p>
          <a:p>
            <a:pPr marL="518157" lvl="1" indent="-259078" algn="l">
              <a:lnSpc>
                <a:spcPts val="3359"/>
              </a:lnSpc>
              <a:buFont typeface="Arial"/>
              <a:buChar char="•"/>
            </a:pPr>
            <a:r>
              <a:rPr lang="en-US" sz="2399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 </a:t>
            </a:r>
            <a:r>
              <a:rPr lang="en-US" sz="2399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Video and/or photo editing &amp; slides preparation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181936" y="6025842"/>
            <a:ext cx="341511" cy="341511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37" name="TextBox 3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81936" y="7783522"/>
            <a:ext cx="341511" cy="341511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40" name="TextBox 4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181936" y="9991933"/>
            <a:ext cx="341511" cy="341511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8451634">
            <a:off x="-1739758" y="-3982251"/>
            <a:ext cx="6410021" cy="641002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E5602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-9680383">
            <a:off x="-2010531" y="-3627397"/>
            <a:ext cx="6410021" cy="6410021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-10381946">
            <a:off x="-1814653" y="-3884099"/>
            <a:ext cx="6410021" cy="641002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75C9B8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-10800000">
            <a:off x="6804972" y="-2826730"/>
            <a:ext cx="4523932" cy="18894441"/>
            <a:chOff x="0" y="0"/>
            <a:chExt cx="6031909" cy="25192589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4419475"/>
              <a:ext cx="4423831" cy="10639223"/>
              <a:chOff x="0" y="0"/>
              <a:chExt cx="812800" cy="1954767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1954767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954767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954767"/>
                    </a:lnTo>
                    <a:lnTo>
                      <a:pt x="0" y="1954767"/>
                    </a:lnTo>
                    <a:close/>
                  </a:path>
                </a:pathLst>
              </a:custGeom>
              <a:solidFill>
                <a:srgbClr val="75C9B8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47625"/>
                <a:ext cx="812800" cy="200239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0" y="15360559"/>
              <a:ext cx="4423831" cy="9832029"/>
              <a:chOff x="0" y="0"/>
              <a:chExt cx="812800" cy="180646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180646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80646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806460"/>
                    </a:lnTo>
                    <a:lnTo>
                      <a:pt x="0" y="1806460"/>
                    </a:lnTo>
                    <a:close/>
                  </a:path>
                </a:pathLst>
              </a:custGeom>
              <a:solidFill>
                <a:srgbClr val="FFF200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47625"/>
                <a:ext cx="812800" cy="18540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0" y="12846782"/>
              <a:ext cx="5671253" cy="4423831"/>
              <a:chOff x="0" y="0"/>
              <a:chExt cx="1041991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041991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041991" h="812800">
                    <a:moveTo>
                      <a:pt x="803866" y="0"/>
                    </a:moveTo>
                    <a:lnTo>
                      <a:pt x="1041991" y="238125"/>
                    </a:lnTo>
                    <a:lnTo>
                      <a:pt x="1041991" y="574675"/>
                    </a:lnTo>
                    <a:lnTo>
                      <a:pt x="803866" y="812800"/>
                    </a:lnTo>
                    <a:lnTo>
                      <a:pt x="238125" y="812800"/>
                    </a:lnTo>
                    <a:lnTo>
                      <a:pt x="0" y="574675"/>
                    </a:lnTo>
                    <a:lnTo>
                      <a:pt x="0" y="238125"/>
                    </a:lnTo>
                    <a:lnTo>
                      <a:pt x="238125" y="0"/>
                    </a:lnTo>
                    <a:lnTo>
                      <a:pt x="803866" y="0"/>
                    </a:lnTo>
                    <a:close/>
                  </a:path>
                </a:pathLst>
              </a:custGeom>
              <a:solidFill>
                <a:srgbClr val="F5BD3D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63500" y="15875"/>
                <a:ext cx="914991" cy="7334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778635" y="0"/>
              <a:ext cx="5253274" cy="5586400"/>
              <a:chOff x="0" y="0"/>
              <a:chExt cx="965195" cy="102640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965195" cy="1026401"/>
              </a:xfrm>
              <a:custGeom>
                <a:avLst/>
                <a:gdLst/>
                <a:ahLst/>
                <a:cxnLst/>
                <a:rect l="l" t="t" r="r" b="b"/>
                <a:pathLst>
                  <a:path w="965195" h="1026401">
                    <a:moveTo>
                      <a:pt x="482598" y="0"/>
                    </a:moveTo>
                    <a:lnTo>
                      <a:pt x="965195" y="203200"/>
                    </a:lnTo>
                    <a:lnTo>
                      <a:pt x="965195" y="823201"/>
                    </a:lnTo>
                    <a:lnTo>
                      <a:pt x="482598" y="1026401"/>
                    </a:lnTo>
                    <a:lnTo>
                      <a:pt x="0" y="823201"/>
                    </a:lnTo>
                    <a:lnTo>
                      <a:pt x="0" y="203200"/>
                    </a:lnTo>
                    <a:lnTo>
                      <a:pt x="482598" y="0"/>
                    </a:lnTo>
                    <a:close/>
                  </a:path>
                </a:pathLst>
              </a:custGeom>
              <a:solidFill>
                <a:srgbClr val="E56025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92075"/>
                <a:ext cx="965195" cy="79462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800"/>
                  </a:lnSpc>
                </a:pPr>
                <a:endParaRPr/>
              </a:p>
            </p:txBody>
          </p:sp>
        </p:grpSp>
      </p:grpSp>
      <p:sp>
        <p:nvSpPr>
          <p:cNvPr id="24" name="Freeform 24"/>
          <p:cNvSpPr/>
          <p:nvPr/>
        </p:nvSpPr>
        <p:spPr>
          <a:xfrm>
            <a:off x="8737042" y="13072913"/>
            <a:ext cx="1954958" cy="1955773"/>
          </a:xfrm>
          <a:custGeom>
            <a:avLst/>
            <a:gdLst/>
            <a:ahLst/>
            <a:cxnLst/>
            <a:rect l="l" t="t" r="r" b="b"/>
            <a:pathLst>
              <a:path w="1954958" h="1955773">
                <a:moveTo>
                  <a:pt x="0" y="0"/>
                </a:moveTo>
                <a:lnTo>
                  <a:pt x="1954958" y="0"/>
                </a:lnTo>
                <a:lnTo>
                  <a:pt x="1954958" y="1955774"/>
                </a:lnTo>
                <a:lnTo>
                  <a:pt x="0" y="19557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5" name="AutoShape 25"/>
          <p:cNvSpPr/>
          <p:nvPr/>
        </p:nvSpPr>
        <p:spPr>
          <a:xfrm>
            <a:off x="352691" y="4438425"/>
            <a:ext cx="6489241" cy="0"/>
          </a:xfrm>
          <a:prstGeom prst="line">
            <a:avLst/>
          </a:prstGeom>
          <a:ln w="38100" cap="flat">
            <a:solidFill>
              <a:srgbClr val="659940"/>
            </a:solidFill>
            <a:prstDash val="lgDash"/>
            <a:headEnd type="none" w="sm" len="sm"/>
            <a:tailEnd type="none" w="sm" len="sm"/>
          </a:ln>
        </p:spPr>
      </p:sp>
      <p:grpSp>
        <p:nvGrpSpPr>
          <p:cNvPr id="26" name="Group 26"/>
          <p:cNvGrpSpPr/>
          <p:nvPr/>
        </p:nvGrpSpPr>
        <p:grpSpPr>
          <a:xfrm>
            <a:off x="181936" y="4656525"/>
            <a:ext cx="341511" cy="341511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465253" y="2357971"/>
            <a:ext cx="3986378" cy="962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</a:pPr>
            <a:r>
              <a:rPr lang="en-US" sz="5600" b="1">
                <a:solidFill>
                  <a:srgbClr val="4C9F38"/>
                </a:solidFill>
                <a:latin typeface="Muli Black"/>
                <a:ea typeface="Muli Black"/>
                <a:cs typeface="Muli Black"/>
                <a:sym typeface="Muli Black"/>
              </a:rPr>
              <a:t>Module 3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855478" y="3336359"/>
            <a:ext cx="480412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Muli Black"/>
                <a:ea typeface="Muli Black"/>
                <a:cs typeface="Muli Black"/>
                <a:sym typeface="Muli Black"/>
              </a:rPr>
              <a:t>Operations Management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35479" y="4599375"/>
            <a:ext cx="464232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Forecasting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35479" y="5551875"/>
            <a:ext cx="6896465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Supply Chain Management &amp; Capacity Planning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181936" y="5609025"/>
            <a:ext cx="341511" cy="341511"/>
            <a:chOff x="0" y="0"/>
            <a:chExt cx="812800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36" name="TextBox 36"/>
          <p:cNvSpPr txBox="1"/>
          <p:nvPr/>
        </p:nvSpPr>
        <p:spPr>
          <a:xfrm>
            <a:off x="635479" y="7037775"/>
            <a:ext cx="689646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Process/ Layout &amp; Location Decision </a:t>
            </a:r>
          </a:p>
        </p:txBody>
      </p:sp>
      <p:grpSp>
        <p:nvGrpSpPr>
          <p:cNvPr id="37" name="Group 37"/>
          <p:cNvGrpSpPr/>
          <p:nvPr/>
        </p:nvGrpSpPr>
        <p:grpSpPr>
          <a:xfrm>
            <a:off x="181936" y="7094925"/>
            <a:ext cx="341511" cy="341511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635479" y="7990275"/>
            <a:ext cx="689646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Capacity Planning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181936" y="8047425"/>
            <a:ext cx="341511" cy="341511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43" name="TextBox 4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44" name="TextBox 44"/>
          <p:cNvSpPr txBox="1"/>
          <p:nvPr/>
        </p:nvSpPr>
        <p:spPr>
          <a:xfrm>
            <a:off x="635479" y="8942775"/>
            <a:ext cx="689646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Quality Management</a:t>
            </a:r>
          </a:p>
        </p:txBody>
      </p:sp>
      <p:grpSp>
        <p:nvGrpSpPr>
          <p:cNvPr id="45" name="Group 45"/>
          <p:cNvGrpSpPr/>
          <p:nvPr/>
        </p:nvGrpSpPr>
        <p:grpSpPr>
          <a:xfrm>
            <a:off x="181936" y="8999925"/>
            <a:ext cx="341511" cy="341511"/>
            <a:chOff x="0" y="0"/>
            <a:chExt cx="812800" cy="812800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48" name="TextBox 48"/>
          <p:cNvSpPr txBox="1"/>
          <p:nvPr/>
        </p:nvSpPr>
        <p:spPr>
          <a:xfrm>
            <a:off x="635479" y="9895275"/>
            <a:ext cx="689646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E56025"/>
                </a:solidFill>
                <a:latin typeface="Muli Black"/>
                <a:ea typeface="Muli Black"/>
                <a:cs typeface="Muli Black"/>
                <a:sym typeface="Muli Black"/>
              </a:rPr>
              <a:t>Inventory Management</a:t>
            </a:r>
          </a:p>
        </p:txBody>
      </p:sp>
      <p:grpSp>
        <p:nvGrpSpPr>
          <p:cNvPr id="49" name="Group 49"/>
          <p:cNvGrpSpPr/>
          <p:nvPr/>
        </p:nvGrpSpPr>
        <p:grpSpPr>
          <a:xfrm>
            <a:off x="181936" y="9952425"/>
            <a:ext cx="341511" cy="341511"/>
            <a:chOff x="0" y="0"/>
            <a:chExt cx="812800" cy="8128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200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685</Words>
  <Application>Microsoft Office PowerPoint</Application>
  <PresentationFormat>Custom</PresentationFormat>
  <Paragraphs>110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Muli Regular Bold</vt:lpstr>
      <vt:lpstr>Muli Black</vt:lpstr>
      <vt:lpstr>Montserrat Classic</vt:lpstr>
      <vt:lpstr>League Spartan</vt:lpstr>
      <vt:lpstr>Intro Rust</vt:lpstr>
      <vt:lpstr>Arial</vt:lpstr>
      <vt:lpstr>Canva Sans Bold</vt:lpstr>
      <vt:lpstr>Montserrat Classic Bold</vt:lpstr>
      <vt:lpstr>Muli Regular</vt:lpstr>
      <vt:lpstr>Archivo Black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KiNAYA 3.0 Pamphlet 04-17</dc:title>
  <dc:creator>Lutgardo Mendoza</dc:creator>
  <cp:lastModifiedBy>gary mendoza</cp:lastModifiedBy>
  <cp:revision>3</cp:revision>
  <dcterms:created xsi:type="dcterms:W3CDTF">2006-08-16T00:00:00Z</dcterms:created>
  <dcterms:modified xsi:type="dcterms:W3CDTF">2026-05-10T09:17:45Z</dcterms:modified>
  <dc:identifier>DAFbXxqO7fc</dc:identifier>
</cp:coreProperties>
</file>